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xml" ContentType="application/vnd.openxmlformats-officedocument.presentationml.tags+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5"/>
  </p:notesMasterIdLst>
  <p:sldIdLst>
    <p:sldId id="256" r:id="rId2"/>
    <p:sldId id="257" r:id="rId3"/>
    <p:sldId id="311" r:id="rId4"/>
    <p:sldId id="308" r:id="rId5"/>
    <p:sldId id="313" r:id="rId6"/>
    <p:sldId id="322" r:id="rId7"/>
    <p:sldId id="314" r:id="rId8"/>
    <p:sldId id="312" r:id="rId9"/>
    <p:sldId id="315" r:id="rId10"/>
    <p:sldId id="316" r:id="rId11"/>
    <p:sldId id="309" r:id="rId12"/>
    <p:sldId id="317" r:id="rId13"/>
    <p:sldId id="323" r:id="rId14"/>
    <p:sldId id="319" r:id="rId15"/>
    <p:sldId id="328" r:id="rId16"/>
    <p:sldId id="324" r:id="rId17"/>
    <p:sldId id="318" r:id="rId18"/>
    <p:sldId id="320" r:id="rId19"/>
    <p:sldId id="325" r:id="rId20"/>
    <p:sldId id="326" r:id="rId21"/>
    <p:sldId id="327" r:id="rId22"/>
    <p:sldId id="321" r:id="rId23"/>
    <p:sldId id="284" r:id="rId2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LAMERIE Frederique" initials="FF" lastIdx="1" clrIdx="0">
    <p:extLst>
      <p:ext uri="{19B8F6BF-5375-455C-9EA6-DF929625EA0E}">
        <p15:presenceInfo xmlns:p15="http://schemas.microsoft.com/office/powerpoint/2012/main" userId="S-1-5-21-2140803266-724856210-402028614-13971" providerId="AD"/>
      </p:ext>
    </p:extLst>
  </p:cmAuthor>
  <p:cmAuthor id="2" name="Frédérique Flamerie De Lachapelle" initials="FFDL" lastIdx="1" clrIdx="1">
    <p:extLst>
      <p:ext uri="{19B8F6BF-5375-455C-9EA6-DF929625EA0E}">
        <p15:presenceInfo xmlns:p15="http://schemas.microsoft.com/office/powerpoint/2012/main" userId="Frédérique Flamerie De Lachapell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7D38"/>
    <a:srgbClr val="FF6600"/>
    <a:srgbClr val="009DE0"/>
    <a:srgbClr val="5BC0EB"/>
    <a:srgbClr val="B36700"/>
    <a:srgbClr val="ED7F3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Style moyen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426" autoAdjust="0"/>
    <p:restoredTop sz="95460" autoAdjust="0"/>
  </p:normalViewPr>
  <p:slideViewPr>
    <p:cSldViewPr snapToGrid="0">
      <p:cViewPr varScale="1">
        <p:scale>
          <a:sx n="86" d="100"/>
          <a:sy n="86" d="100"/>
        </p:scale>
        <p:origin x="283" y="48"/>
      </p:cViewPr>
      <p:guideLst/>
    </p:cSldViewPr>
  </p:slideViewPr>
  <p:notesTextViewPr>
    <p:cViewPr>
      <p:scale>
        <a:sx n="1" d="1"/>
        <a:sy n="1" d="1"/>
      </p:scale>
      <p:origin x="0" y="0"/>
    </p:cViewPr>
  </p:notesTextViewPr>
  <p:sorterViewPr>
    <p:cViewPr>
      <p:scale>
        <a:sx n="75" d="100"/>
        <a:sy n="75" d="100"/>
      </p:scale>
      <p:origin x="0" y="-1123"/>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Corbel" panose="020B0503020204020204" pitchFamily="34" charset="0"/>
              </a:defRPr>
            </a:lvl1pPr>
          </a:lstStyle>
          <a:p>
            <a:endParaRPr lang="fr-FR"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Corbel" panose="020B0503020204020204" pitchFamily="34" charset="0"/>
              </a:defRPr>
            </a:lvl1pPr>
          </a:lstStyle>
          <a:p>
            <a:fld id="{91E9DC1B-7AD4-4493-BE2D-19F04AF919E8}" type="datetimeFigureOut">
              <a:rPr lang="fr-FR" smtClean="0"/>
              <a:pPr/>
              <a:t>01/09/2023</a:t>
            </a:fld>
            <a:endParaRPr lang="fr-FR" dirty="0"/>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Corbel" panose="020B0503020204020204" pitchFamily="34" charset="0"/>
              </a:defRPr>
            </a:lvl1pPr>
          </a:lstStyle>
          <a:p>
            <a:endParaRPr lang="fr-FR"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Corbel" panose="020B0503020204020204" pitchFamily="34" charset="0"/>
              </a:defRPr>
            </a:lvl1pPr>
          </a:lstStyle>
          <a:p>
            <a:fld id="{0145B376-959C-4F10-BF50-4FF0FAF5ADD9}" type="slidenum">
              <a:rPr lang="fr-FR" smtClean="0"/>
              <a:pPr/>
              <a:t>‹N°›</a:t>
            </a:fld>
            <a:endParaRPr lang="fr-FR" dirty="0"/>
          </a:p>
        </p:txBody>
      </p:sp>
    </p:spTree>
    <p:extLst>
      <p:ext uri="{BB962C8B-B14F-4D97-AF65-F5344CB8AC3E}">
        <p14:creationId xmlns:p14="http://schemas.microsoft.com/office/powerpoint/2010/main" val="18066916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Corbel" panose="020B0503020204020204" pitchFamily="34" charset="0"/>
        <a:ea typeface="+mn-ea"/>
        <a:cs typeface="+mn-cs"/>
      </a:defRPr>
    </a:lvl1pPr>
    <a:lvl2pPr marL="457200" algn="l" defTabSz="914400" rtl="0" eaLnBrk="1" latinLnBrk="0" hangingPunct="1">
      <a:defRPr sz="1200" kern="1200">
        <a:solidFill>
          <a:schemeClr val="tx1"/>
        </a:solidFill>
        <a:latin typeface="Corbel" panose="020B0503020204020204" pitchFamily="34" charset="0"/>
        <a:ea typeface="+mn-ea"/>
        <a:cs typeface="+mn-cs"/>
      </a:defRPr>
    </a:lvl2pPr>
    <a:lvl3pPr marL="914400" algn="l" defTabSz="914400" rtl="0" eaLnBrk="1" latinLnBrk="0" hangingPunct="1">
      <a:defRPr sz="1200" kern="1200">
        <a:solidFill>
          <a:schemeClr val="tx1"/>
        </a:solidFill>
        <a:latin typeface="Corbel" panose="020B0503020204020204" pitchFamily="34" charset="0"/>
        <a:ea typeface="+mn-ea"/>
        <a:cs typeface="+mn-cs"/>
      </a:defRPr>
    </a:lvl3pPr>
    <a:lvl4pPr marL="1371600" algn="l" defTabSz="914400" rtl="0" eaLnBrk="1" latinLnBrk="0" hangingPunct="1">
      <a:defRPr sz="1200" kern="1200">
        <a:solidFill>
          <a:schemeClr val="tx1"/>
        </a:solidFill>
        <a:latin typeface="Corbel" panose="020B0503020204020204" pitchFamily="34" charset="0"/>
        <a:ea typeface="+mn-ea"/>
        <a:cs typeface="+mn-cs"/>
      </a:defRPr>
    </a:lvl4pPr>
    <a:lvl5pPr marL="1828800" algn="l" defTabSz="914400" rtl="0" eaLnBrk="1" latinLnBrk="0" hangingPunct="1">
      <a:defRPr sz="1200" kern="1200">
        <a:solidFill>
          <a:schemeClr val="tx1"/>
        </a:solidFill>
        <a:latin typeface="Corbel" panose="020B0503020204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0145B376-959C-4F10-BF50-4FF0FAF5ADD9}" type="slidenum">
              <a:rPr lang="fr-FR" smtClean="0"/>
              <a:t>1</a:t>
            </a:fld>
            <a:endParaRPr lang="fr-FR"/>
          </a:p>
        </p:txBody>
      </p:sp>
    </p:spTree>
    <p:extLst>
      <p:ext uri="{BB962C8B-B14F-4D97-AF65-F5344CB8AC3E}">
        <p14:creationId xmlns:p14="http://schemas.microsoft.com/office/powerpoint/2010/main" val="19820279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0145B376-959C-4F10-BF50-4FF0FAF5ADD9}" type="slidenum">
              <a:rPr lang="fr-FR" smtClean="0"/>
              <a:t>2</a:t>
            </a:fld>
            <a:endParaRPr lang="fr-FR"/>
          </a:p>
        </p:txBody>
      </p:sp>
    </p:spTree>
    <p:extLst>
      <p:ext uri="{BB962C8B-B14F-4D97-AF65-F5344CB8AC3E}">
        <p14:creationId xmlns:p14="http://schemas.microsoft.com/office/powerpoint/2010/main" val="31039518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0145B376-959C-4F10-BF50-4FF0FAF5ADD9}" type="slidenum">
              <a:rPr lang="fr-FR" smtClean="0"/>
              <a:t>4</a:t>
            </a:fld>
            <a:endParaRPr lang="fr-FR"/>
          </a:p>
        </p:txBody>
      </p:sp>
    </p:spTree>
    <p:extLst>
      <p:ext uri="{BB962C8B-B14F-4D97-AF65-F5344CB8AC3E}">
        <p14:creationId xmlns:p14="http://schemas.microsoft.com/office/powerpoint/2010/main" val="8666336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0145B376-959C-4F10-BF50-4FF0FAF5ADD9}" type="slidenum">
              <a:rPr lang="fr-FR" smtClean="0"/>
              <a:t>8</a:t>
            </a:fld>
            <a:endParaRPr lang="fr-FR"/>
          </a:p>
        </p:txBody>
      </p:sp>
    </p:spTree>
    <p:extLst>
      <p:ext uri="{BB962C8B-B14F-4D97-AF65-F5344CB8AC3E}">
        <p14:creationId xmlns:p14="http://schemas.microsoft.com/office/powerpoint/2010/main" val="9323410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0145B376-959C-4F10-BF50-4FF0FAF5ADD9}" type="slidenum">
              <a:rPr lang="fr-FR" smtClean="0"/>
              <a:t>11</a:t>
            </a:fld>
            <a:endParaRPr lang="fr-FR"/>
          </a:p>
        </p:txBody>
      </p:sp>
    </p:spTree>
    <p:extLst>
      <p:ext uri="{BB962C8B-B14F-4D97-AF65-F5344CB8AC3E}">
        <p14:creationId xmlns:p14="http://schemas.microsoft.com/office/powerpoint/2010/main" val="21759366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0145B376-959C-4F10-BF50-4FF0FAF5ADD9}" type="slidenum">
              <a:rPr lang="fr-FR" smtClean="0"/>
              <a:t>23</a:t>
            </a:fld>
            <a:endParaRPr lang="fr-FR"/>
          </a:p>
        </p:txBody>
      </p:sp>
    </p:spTree>
    <p:extLst>
      <p:ext uri="{BB962C8B-B14F-4D97-AF65-F5344CB8AC3E}">
        <p14:creationId xmlns:p14="http://schemas.microsoft.com/office/powerpoint/2010/main" val="41175634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atin typeface="Tahoma" panose="020B0604030504040204" pitchFamily="34" charset="0"/>
                <a:ea typeface="Tahoma" panose="020B0604030504040204" pitchFamily="34" charset="0"/>
                <a:cs typeface="Tahoma" panose="020B0604030504040204" pitchFamily="34" charset="0"/>
              </a:defRPr>
            </a:lvl1pPr>
          </a:lstStyle>
          <a:p>
            <a:r>
              <a:rPr lang="fr-FR" dirty="0"/>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4" name="Espace réservé de la date 3"/>
          <p:cNvSpPr>
            <a:spLocks noGrp="1"/>
          </p:cNvSpPr>
          <p:nvPr>
            <p:ph type="dt" sz="half" idx="10"/>
          </p:nvPr>
        </p:nvSpPr>
        <p:spPr>
          <a:xfrm>
            <a:off x="838200" y="6356350"/>
            <a:ext cx="2743200" cy="365125"/>
          </a:xfrm>
          <a:prstGeom prst="rect">
            <a:avLst/>
          </a:prstGeom>
        </p:spPr>
        <p:txBody>
          <a:bodyPr/>
          <a:lstStyle>
            <a:lvl1pPr>
              <a:defRPr>
                <a:latin typeface="Corbel" panose="020B0503020204020204" pitchFamily="34" charset="0"/>
              </a:defRPr>
            </a:lvl1pPr>
          </a:lstStyle>
          <a:p>
            <a:fld id="{BFF0A164-FC29-4431-84C3-0F6502A67327}" type="datetime1">
              <a:rPr lang="fr-FR" smtClean="0"/>
              <a:pPr/>
              <a:t>01/09/2023</a:t>
            </a:fld>
            <a:endParaRPr lang="fr-FR" dirty="0"/>
          </a:p>
        </p:txBody>
      </p:sp>
      <p:sp>
        <p:nvSpPr>
          <p:cNvPr id="5" name="Espace réservé du pied de page 4"/>
          <p:cNvSpPr>
            <a:spLocks noGrp="1"/>
          </p:cNvSpPr>
          <p:nvPr>
            <p:ph type="ftr" sz="quarter" idx="11"/>
          </p:nvPr>
        </p:nvSpPr>
        <p:spPr/>
        <p:txBody>
          <a:bodyPr/>
          <a:lstStyle/>
          <a:p>
            <a:r>
              <a:rPr lang="fr-FR"/>
              <a:t>Traduire Zotero - LibreABC - 2023</a:t>
            </a:r>
          </a:p>
        </p:txBody>
      </p:sp>
      <p:sp>
        <p:nvSpPr>
          <p:cNvPr id="6" name="Espace réservé du numéro de diapositive 5"/>
          <p:cNvSpPr>
            <a:spLocks noGrp="1"/>
          </p:cNvSpPr>
          <p:nvPr>
            <p:ph type="sldNum" sz="quarter" idx="12"/>
          </p:nvPr>
        </p:nvSpPr>
        <p:spPr/>
        <p:txBody>
          <a:bodyPr/>
          <a:lstStyle/>
          <a:p>
            <a:fld id="{99E13252-68E5-4994-B57B-B03F39B52C7D}" type="slidenum">
              <a:rPr lang="fr-FR" smtClean="0"/>
              <a:t>‹N°›</a:t>
            </a:fld>
            <a:endParaRPr lang="fr-FR"/>
          </a:p>
        </p:txBody>
      </p:sp>
    </p:spTree>
    <p:extLst>
      <p:ext uri="{BB962C8B-B14F-4D97-AF65-F5344CB8AC3E}">
        <p14:creationId xmlns:p14="http://schemas.microsoft.com/office/powerpoint/2010/main" val="30603605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a:xfrm>
            <a:off x="838200" y="6356350"/>
            <a:ext cx="2743200" cy="365125"/>
          </a:xfrm>
          <a:prstGeom prst="rect">
            <a:avLst/>
          </a:prstGeom>
        </p:spPr>
        <p:txBody>
          <a:bodyPr/>
          <a:lstStyle>
            <a:lvl1pPr>
              <a:defRPr>
                <a:latin typeface="Corbel" panose="020B0503020204020204" pitchFamily="34" charset="0"/>
              </a:defRPr>
            </a:lvl1pPr>
          </a:lstStyle>
          <a:p>
            <a:fld id="{BC190D48-E693-4B97-9C4B-6EE8DF3764D2}" type="datetime1">
              <a:rPr lang="fr-FR" smtClean="0"/>
              <a:pPr/>
              <a:t>01/09/2023</a:t>
            </a:fld>
            <a:endParaRPr lang="fr-FR" dirty="0"/>
          </a:p>
        </p:txBody>
      </p:sp>
      <p:sp>
        <p:nvSpPr>
          <p:cNvPr id="5" name="Espace réservé du pied de page 4"/>
          <p:cNvSpPr>
            <a:spLocks noGrp="1"/>
          </p:cNvSpPr>
          <p:nvPr>
            <p:ph type="ftr" sz="quarter" idx="11"/>
          </p:nvPr>
        </p:nvSpPr>
        <p:spPr/>
        <p:txBody>
          <a:bodyPr/>
          <a:lstStyle/>
          <a:p>
            <a:r>
              <a:rPr lang="fr-FR"/>
              <a:t>Traduire Zotero - LibreABC - 2023</a:t>
            </a:r>
          </a:p>
        </p:txBody>
      </p:sp>
      <p:sp>
        <p:nvSpPr>
          <p:cNvPr id="6" name="Espace réservé du numéro de diapositive 5"/>
          <p:cNvSpPr>
            <a:spLocks noGrp="1"/>
          </p:cNvSpPr>
          <p:nvPr>
            <p:ph type="sldNum" sz="quarter" idx="12"/>
          </p:nvPr>
        </p:nvSpPr>
        <p:spPr/>
        <p:txBody>
          <a:bodyPr/>
          <a:lstStyle/>
          <a:p>
            <a:fld id="{99E13252-68E5-4994-B57B-B03F39B52C7D}" type="slidenum">
              <a:rPr lang="fr-FR" smtClean="0"/>
              <a:t>‹N°›</a:t>
            </a:fld>
            <a:endParaRPr lang="fr-FR"/>
          </a:p>
        </p:txBody>
      </p:sp>
    </p:spTree>
    <p:extLst>
      <p:ext uri="{BB962C8B-B14F-4D97-AF65-F5344CB8AC3E}">
        <p14:creationId xmlns:p14="http://schemas.microsoft.com/office/powerpoint/2010/main" val="14172881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a:xfrm>
            <a:off x="838200" y="6356350"/>
            <a:ext cx="2743200" cy="365125"/>
          </a:xfrm>
          <a:prstGeom prst="rect">
            <a:avLst/>
          </a:prstGeom>
        </p:spPr>
        <p:txBody>
          <a:bodyPr/>
          <a:lstStyle>
            <a:lvl1pPr>
              <a:defRPr>
                <a:latin typeface="Corbel" panose="020B0503020204020204" pitchFamily="34" charset="0"/>
              </a:defRPr>
            </a:lvl1pPr>
          </a:lstStyle>
          <a:p>
            <a:fld id="{506940D8-64CC-4F4C-8B74-932DC3291F35}" type="datetime1">
              <a:rPr lang="fr-FR" smtClean="0"/>
              <a:pPr/>
              <a:t>01/09/2023</a:t>
            </a:fld>
            <a:endParaRPr lang="fr-FR" dirty="0"/>
          </a:p>
        </p:txBody>
      </p:sp>
      <p:sp>
        <p:nvSpPr>
          <p:cNvPr id="5" name="Espace réservé du pied de page 4"/>
          <p:cNvSpPr>
            <a:spLocks noGrp="1"/>
          </p:cNvSpPr>
          <p:nvPr>
            <p:ph type="ftr" sz="quarter" idx="11"/>
          </p:nvPr>
        </p:nvSpPr>
        <p:spPr/>
        <p:txBody>
          <a:bodyPr/>
          <a:lstStyle/>
          <a:p>
            <a:r>
              <a:rPr lang="fr-FR"/>
              <a:t>Traduire Zotero - LibreABC - 2023</a:t>
            </a:r>
          </a:p>
        </p:txBody>
      </p:sp>
      <p:sp>
        <p:nvSpPr>
          <p:cNvPr id="6" name="Espace réservé du numéro de diapositive 5"/>
          <p:cNvSpPr>
            <a:spLocks noGrp="1"/>
          </p:cNvSpPr>
          <p:nvPr>
            <p:ph type="sldNum" sz="quarter" idx="12"/>
          </p:nvPr>
        </p:nvSpPr>
        <p:spPr/>
        <p:txBody>
          <a:bodyPr/>
          <a:lstStyle/>
          <a:p>
            <a:fld id="{99E13252-68E5-4994-B57B-B03F39B52C7D}" type="slidenum">
              <a:rPr lang="fr-FR" smtClean="0"/>
              <a:t>‹N°›</a:t>
            </a:fld>
            <a:endParaRPr lang="fr-FR"/>
          </a:p>
        </p:txBody>
      </p:sp>
    </p:spTree>
    <p:extLst>
      <p:ext uri="{BB962C8B-B14F-4D97-AF65-F5344CB8AC3E}">
        <p14:creationId xmlns:p14="http://schemas.microsoft.com/office/powerpoint/2010/main" val="12161413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r>
              <a:rPr lang="fr-FR" dirty="0"/>
              <a:t>Modifiez le style du titre</a:t>
            </a:r>
          </a:p>
        </p:txBody>
      </p:sp>
      <p:sp>
        <p:nvSpPr>
          <p:cNvPr id="3" name="Espace réservé du contenu 2"/>
          <p:cNvSpPr>
            <a:spLocks noGrp="1"/>
          </p:cNvSpPr>
          <p:nvPr>
            <p:ph idx="1"/>
          </p:nvPr>
        </p:nvSpPr>
        <p:spPr/>
        <p:txBody>
          <a:bodyPr/>
          <a:lstStyle>
            <a:lvl1pPr marL="228600" indent="-228600">
              <a:buFont typeface="Calibri" panose="020F0502020204030204" pitchFamily="34" charset="0"/>
              <a:buChar char="→"/>
              <a:defRPr>
                <a:latin typeface="Corbel" panose="020B0503020204020204" pitchFamily="34" charset="0"/>
              </a:defRPr>
            </a:lvl1pPr>
            <a:lvl2pPr marL="685800" indent="-228600">
              <a:buFont typeface="Corbel" panose="020B0503020204020204" pitchFamily="34" charset="0"/>
              <a:buChar char="›"/>
              <a:defRPr>
                <a:latin typeface="Corbel" panose="020B0503020204020204" pitchFamily="34" charset="0"/>
              </a:defRPr>
            </a:lvl2pPr>
            <a:lvl3pPr>
              <a:defRPr>
                <a:latin typeface="Corbel" panose="020B0503020204020204" pitchFamily="34" charset="0"/>
              </a:defRPr>
            </a:lvl3pPr>
            <a:lvl4pPr>
              <a:defRPr>
                <a:latin typeface="Corbel" panose="020B0503020204020204" pitchFamily="34" charset="0"/>
              </a:defRPr>
            </a:lvl4pPr>
            <a:lvl5pPr>
              <a:defRPr>
                <a:latin typeface="Corbel" panose="020B0503020204020204" pitchFamily="34" charset="0"/>
              </a:defRPr>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838200" y="6356350"/>
            <a:ext cx="2743200" cy="365125"/>
          </a:xfrm>
          <a:prstGeom prst="rect">
            <a:avLst/>
          </a:prstGeom>
        </p:spPr>
        <p:txBody>
          <a:bodyPr/>
          <a:lstStyle>
            <a:lvl1pPr>
              <a:defRPr>
                <a:latin typeface="Corbel" panose="020B0503020204020204" pitchFamily="34" charset="0"/>
              </a:defRPr>
            </a:lvl1pPr>
          </a:lstStyle>
          <a:p>
            <a:fld id="{E5D33EA1-8C02-4625-93AF-9AC3C0C68534}" type="datetime1">
              <a:rPr lang="fr-FR" smtClean="0"/>
              <a:t>01/09/2023</a:t>
            </a:fld>
            <a:endParaRPr lang="fr-FR" dirty="0"/>
          </a:p>
        </p:txBody>
      </p:sp>
      <p:sp>
        <p:nvSpPr>
          <p:cNvPr id="5" name="Espace réservé du pied de page 4"/>
          <p:cNvSpPr>
            <a:spLocks noGrp="1"/>
          </p:cNvSpPr>
          <p:nvPr>
            <p:ph type="ftr" sz="quarter" idx="11"/>
          </p:nvPr>
        </p:nvSpPr>
        <p:spPr/>
        <p:txBody>
          <a:bodyPr/>
          <a:lstStyle>
            <a:lvl1pPr>
              <a:defRPr>
                <a:latin typeface="Corbel" panose="020B0503020204020204" pitchFamily="34" charset="0"/>
              </a:defRPr>
            </a:lvl1pPr>
          </a:lstStyle>
          <a:p>
            <a:r>
              <a:rPr lang="fr-FR"/>
              <a:t>Traduire Zotero - LibreABC - 2023</a:t>
            </a:r>
            <a:endParaRPr lang="fr-FR" dirty="0"/>
          </a:p>
        </p:txBody>
      </p:sp>
      <p:sp>
        <p:nvSpPr>
          <p:cNvPr id="6" name="Espace réservé du numéro de diapositive 5"/>
          <p:cNvSpPr>
            <a:spLocks noGrp="1"/>
          </p:cNvSpPr>
          <p:nvPr>
            <p:ph type="sldNum" sz="quarter" idx="12"/>
          </p:nvPr>
        </p:nvSpPr>
        <p:spPr/>
        <p:txBody>
          <a:bodyPr/>
          <a:lstStyle>
            <a:lvl1pPr>
              <a:defRPr>
                <a:latin typeface="Corbel" panose="020B0503020204020204" pitchFamily="34" charset="0"/>
              </a:defRPr>
            </a:lvl1pPr>
          </a:lstStyle>
          <a:p>
            <a:fld id="{99E13252-68E5-4994-B57B-B03F39B52C7D}" type="slidenum">
              <a:rPr lang="fr-FR" smtClean="0"/>
              <a:pPr/>
              <a:t>‹N°›</a:t>
            </a:fld>
            <a:endParaRPr lang="fr-FR" dirty="0"/>
          </a:p>
        </p:txBody>
      </p:sp>
    </p:spTree>
    <p:extLst>
      <p:ext uri="{BB962C8B-B14F-4D97-AF65-F5344CB8AC3E}">
        <p14:creationId xmlns:p14="http://schemas.microsoft.com/office/powerpoint/2010/main" val="38683524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atin typeface="Tahoma" panose="020B0604030504040204" pitchFamily="34" charset="0"/>
                <a:ea typeface="Tahoma" panose="020B0604030504040204" pitchFamily="34" charset="0"/>
                <a:cs typeface="Tahoma" panose="020B0604030504040204" pitchFamily="34" charset="0"/>
              </a:defRPr>
            </a:lvl1pPr>
          </a:lstStyle>
          <a:p>
            <a:r>
              <a:rPr lang="fr-FR" dirty="0"/>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latin typeface="Tahoma" panose="020B0604030504040204" pitchFamily="34" charset="0"/>
                <a:ea typeface="Tahoma" panose="020B0604030504040204" pitchFamily="34" charset="0"/>
                <a:cs typeface="Tahoma" panose="020B060403050404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dirty="0"/>
              <a:t>Modifiez les styles du texte du masque</a:t>
            </a:r>
          </a:p>
        </p:txBody>
      </p:sp>
      <p:sp>
        <p:nvSpPr>
          <p:cNvPr id="4" name="Espace réservé de la date 3"/>
          <p:cNvSpPr>
            <a:spLocks noGrp="1"/>
          </p:cNvSpPr>
          <p:nvPr>
            <p:ph type="dt" sz="half" idx="10"/>
          </p:nvPr>
        </p:nvSpPr>
        <p:spPr>
          <a:xfrm>
            <a:off x="838200" y="6356350"/>
            <a:ext cx="2743200" cy="365125"/>
          </a:xfrm>
          <a:prstGeom prst="rect">
            <a:avLst/>
          </a:prstGeom>
        </p:spPr>
        <p:txBody>
          <a:bodyPr/>
          <a:lstStyle>
            <a:lvl1pPr>
              <a:defRPr>
                <a:latin typeface="Corbel" panose="020B0503020204020204" pitchFamily="34" charset="0"/>
              </a:defRPr>
            </a:lvl1pPr>
          </a:lstStyle>
          <a:p>
            <a:fld id="{5FAB4A49-9773-4708-83B5-0637C3B565B4}" type="datetime1">
              <a:rPr lang="fr-FR" smtClean="0"/>
              <a:pPr/>
              <a:t>01/09/2023</a:t>
            </a:fld>
            <a:endParaRPr lang="fr-FR" dirty="0"/>
          </a:p>
        </p:txBody>
      </p:sp>
      <p:sp>
        <p:nvSpPr>
          <p:cNvPr id="5" name="Espace réservé du pied de page 4"/>
          <p:cNvSpPr>
            <a:spLocks noGrp="1"/>
          </p:cNvSpPr>
          <p:nvPr>
            <p:ph type="ftr" sz="quarter" idx="11"/>
          </p:nvPr>
        </p:nvSpPr>
        <p:spPr/>
        <p:txBody>
          <a:bodyPr/>
          <a:lstStyle/>
          <a:p>
            <a:r>
              <a:rPr lang="fr-FR"/>
              <a:t>Traduire Zotero - LibreABC - 2023</a:t>
            </a:r>
          </a:p>
        </p:txBody>
      </p:sp>
      <p:sp>
        <p:nvSpPr>
          <p:cNvPr id="6" name="Espace réservé du numéro de diapositive 5"/>
          <p:cNvSpPr>
            <a:spLocks noGrp="1"/>
          </p:cNvSpPr>
          <p:nvPr>
            <p:ph type="sldNum" sz="quarter" idx="12"/>
          </p:nvPr>
        </p:nvSpPr>
        <p:spPr/>
        <p:txBody>
          <a:bodyPr/>
          <a:lstStyle/>
          <a:p>
            <a:fld id="{99E13252-68E5-4994-B57B-B03F39B52C7D}" type="slidenum">
              <a:rPr lang="fr-FR" smtClean="0"/>
              <a:t>‹N°›</a:t>
            </a:fld>
            <a:endParaRPr lang="fr-FR"/>
          </a:p>
        </p:txBody>
      </p:sp>
    </p:spTree>
    <p:extLst>
      <p:ext uri="{BB962C8B-B14F-4D97-AF65-F5344CB8AC3E}">
        <p14:creationId xmlns:p14="http://schemas.microsoft.com/office/powerpoint/2010/main" val="17561503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r>
              <a:rPr lang="fr-FR" dirty="0"/>
              <a:t>Modifiez le style du titre</a:t>
            </a:r>
          </a:p>
        </p:txBody>
      </p:sp>
      <p:sp>
        <p:nvSpPr>
          <p:cNvPr id="3" name="Espace réservé du contenu 2"/>
          <p:cNvSpPr>
            <a:spLocks noGrp="1"/>
          </p:cNvSpPr>
          <p:nvPr>
            <p:ph sz="half" idx="1"/>
          </p:nvPr>
        </p:nvSpPr>
        <p:spPr>
          <a:xfrm>
            <a:off x="838200" y="1825625"/>
            <a:ext cx="5181600" cy="4351338"/>
          </a:xfrm>
        </p:spPr>
        <p:txBody>
          <a:bodyPr/>
          <a:lstStyle>
            <a:lvl1pPr marL="228600" indent="-228600">
              <a:buFont typeface="Calibri" panose="020F0502020204030204" pitchFamily="34" charset="0"/>
              <a:buChar char="→"/>
              <a:defRPr>
                <a:latin typeface="Corbel" panose="020B0503020204020204" pitchFamily="34" charset="0"/>
              </a:defRPr>
            </a:lvl1pPr>
            <a:lvl2pPr marL="685800" indent="-228600">
              <a:buFont typeface="Corbel" panose="020B0503020204020204" pitchFamily="34" charset="0"/>
              <a:buChar char="›"/>
              <a:defRPr>
                <a:latin typeface="Corbel" panose="020B0503020204020204" pitchFamily="34" charset="0"/>
              </a:defRPr>
            </a:lvl2pPr>
            <a:lvl3pPr>
              <a:defRPr>
                <a:latin typeface="Corbel" panose="020B0503020204020204" pitchFamily="34" charset="0"/>
              </a:defRPr>
            </a:lvl3pPr>
            <a:lvl4pPr>
              <a:defRPr>
                <a:latin typeface="Corbel" panose="020B0503020204020204" pitchFamily="34" charset="0"/>
              </a:defRPr>
            </a:lvl4pPr>
            <a:lvl5pPr>
              <a:defRPr>
                <a:latin typeface="Corbel" panose="020B0503020204020204" pitchFamily="34" charset="0"/>
              </a:defRPr>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u contenu 3"/>
          <p:cNvSpPr>
            <a:spLocks noGrp="1"/>
          </p:cNvSpPr>
          <p:nvPr>
            <p:ph sz="half" idx="2"/>
          </p:nvPr>
        </p:nvSpPr>
        <p:spPr>
          <a:xfrm>
            <a:off x="6172200" y="1825625"/>
            <a:ext cx="5181600" cy="4351338"/>
          </a:xfrm>
        </p:spPr>
        <p:txBody>
          <a:bodyPr/>
          <a:lstStyle>
            <a:lvl1pPr>
              <a:defRPr>
                <a:latin typeface="Corbel" panose="020B0503020204020204" pitchFamily="34" charset="0"/>
              </a:defRPr>
            </a:lvl1pPr>
            <a:lvl2pPr>
              <a:defRPr>
                <a:latin typeface="Corbel" panose="020B0503020204020204" pitchFamily="34" charset="0"/>
              </a:defRPr>
            </a:lvl2pPr>
            <a:lvl3pPr>
              <a:defRPr>
                <a:latin typeface="Corbel" panose="020B0503020204020204" pitchFamily="34" charset="0"/>
              </a:defRPr>
            </a:lvl3pPr>
            <a:lvl4pPr>
              <a:defRPr>
                <a:latin typeface="Corbel" panose="020B0503020204020204" pitchFamily="34" charset="0"/>
              </a:defRPr>
            </a:lvl4pPr>
            <a:lvl5pPr>
              <a:defRPr>
                <a:latin typeface="Corbel" panose="020B0503020204020204" pitchFamily="34" charset="0"/>
              </a:defRPr>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5" name="Espace réservé de la date 4"/>
          <p:cNvSpPr>
            <a:spLocks noGrp="1"/>
          </p:cNvSpPr>
          <p:nvPr>
            <p:ph type="dt" sz="half" idx="10"/>
          </p:nvPr>
        </p:nvSpPr>
        <p:spPr>
          <a:xfrm>
            <a:off x="838200" y="6356350"/>
            <a:ext cx="2743200" cy="365125"/>
          </a:xfrm>
          <a:prstGeom prst="rect">
            <a:avLst/>
          </a:prstGeom>
        </p:spPr>
        <p:txBody>
          <a:bodyPr/>
          <a:lstStyle>
            <a:lvl1pPr>
              <a:defRPr>
                <a:latin typeface="Corbel" panose="020B0503020204020204" pitchFamily="34" charset="0"/>
              </a:defRPr>
            </a:lvl1pPr>
          </a:lstStyle>
          <a:p>
            <a:fld id="{DF3ADBBB-7184-4FCD-9938-C5D3A399BC9E}" type="datetime1">
              <a:rPr lang="fr-FR" smtClean="0"/>
              <a:pPr/>
              <a:t>01/09/2023</a:t>
            </a:fld>
            <a:endParaRPr lang="fr-FR" dirty="0"/>
          </a:p>
        </p:txBody>
      </p:sp>
      <p:sp>
        <p:nvSpPr>
          <p:cNvPr id="6" name="Espace réservé du pied de page 5"/>
          <p:cNvSpPr>
            <a:spLocks noGrp="1"/>
          </p:cNvSpPr>
          <p:nvPr>
            <p:ph type="ftr" sz="quarter" idx="11"/>
          </p:nvPr>
        </p:nvSpPr>
        <p:spPr/>
        <p:txBody>
          <a:bodyPr/>
          <a:lstStyle/>
          <a:p>
            <a:r>
              <a:rPr lang="fr-FR"/>
              <a:t>Traduire Zotero - LibreABC - 2023</a:t>
            </a:r>
          </a:p>
        </p:txBody>
      </p:sp>
      <p:sp>
        <p:nvSpPr>
          <p:cNvPr id="7" name="Espace réservé du numéro de diapositive 6"/>
          <p:cNvSpPr>
            <a:spLocks noGrp="1"/>
          </p:cNvSpPr>
          <p:nvPr>
            <p:ph type="sldNum" sz="quarter" idx="12"/>
          </p:nvPr>
        </p:nvSpPr>
        <p:spPr/>
        <p:txBody>
          <a:bodyPr/>
          <a:lstStyle/>
          <a:p>
            <a:fld id="{99E13252-68E5-4994-B57B-B03F39B52C7D}" type="slidenum">
              <a:rPr lang="fr-FR" smtClean="0"/>
              <a:t>‹N°›</a:t>
            </a:fld>
            <a:endParaRPr lang="fr-FR"/>
          </a:p>
        </p:txBody>
      </p:sp>
    </p:spTree>
    <p:extLst>
      <p:ext uri="{BB962C8B-B14F-4D97-AF65-F5344CB8AC3E}">
        <p14:creationId xmlns:p14="http://schemas.microsoft.com/office/powerpoint/2010/main" val="21149245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a:xfrm>
            <a:off x="838200" y="6356350"/>
            <a:ext cx="2743200" cy="365125"/>
          </a:xfrm>
          <a:prstGeom prst="rect">
            <a:avLst/>
          </a:prstGeom>
        </p:spPr>
        <p:txBody>
          <a:bodyPr/>
          <a:lstStyle>
            <a:lvl1pPr>
              <a:defRPr>
                <a:latin typeface="Corbel" panose="020B0503020204020204" pitchFamily="34" charset="0"/>
              </a:defRPr>
            </a:lvl1pPr>
          </a:lstStyle>
          <a:p>
            <a:fld id="{C81FF2A4-0896-40C7-856B-AABDD4C10A0B}" type="datetime1">
              <a:rPr lang="fr-FR" smtClean="0"/>
              <a:pPr/>
              <a:t>01/09/2023</a:t>
            </a:fld>
            <a:endParaRPr lang="fr-FR" dirty="0"/>
          </a:p>
        </p:txBody>
      </p:sp>
      <p:sp>
        <p:nvSpPr>
          <p:cNvPr id="8" name="Espace réservé du pied de page 7"/>
          <p:cNvSpPr>
            <a:spLocks noGrp="1"/>
          </p:cNvSpPr>
          <p:nvPr>
            <p:ph type="ftr" sz="quarter" idx="11"/>
          </p:nvPr>
        </p:nvSpPr>
        <p:spPr/>
        <p:txBody>
          <a:bodyPr/>
          <a:lstStyle/>
          <a:p>
            <a:r>
              <a:rPr lang="fr-FR"/>
              <a:t>Traduire Zotero - LibreABC - 2023</a:t>
            </a:r>
          </a:p>
        </p:txBody>
      </p:sp>
      <p:sp>
        <p:nvSpPr>
          <p:cNvPr id="9" name="Espace réservé du numéro de diapositive 8"/>
          <p:cNvSpPr>
            <a:spLocks noGrp="1"/>
          </p:cNvSpPr>
          <p:nvPr>
            <p:ph type="sldNum" sz="quarter" idx="12"/>
          </p:nvPr>
        </p:nvSpPr>
        <p:spPr/>
        <p:txBody>
          <a:bodyPr/>
          <a:lstStyle/>
          <a:p>
            <a:fld id="{99E13252-68E5-4994-B57B-B03F39B52C7D}" type="slidenum">
              <a:rPr lang="fr-FR" smtClean="0"/>
              <a:t>‹N°›</a:t>
            </a:fld>
            <a:endParaRPr lang="fr-FR"/>
          </a:p>
        </p:txBody>
      </p:sp>
    </p:spTree>
    <p:extLst>
      <p:ext uri="{BB962C8B-B14F-4D97-AF65-F5344CB8AC3E}">
        <p14:creationId xmlns:p14="http://schemas.microsoft.com/office/powerpoint/2010/main" val="36228080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a:xfrm>
            <a:off x="838200" y="6356350"/>
            <a:ext cx="2743200" cy="365125"/>
          </a:xfrm>
          <a:prstGeom prst="rect">
            <a:avLst/>
          </a:prstGeom>
        </p:spPr>
        <p:txBody>
          <a:bodyPr/>
          <a:lstStyle>
            <a:lvl1pPr>
              <a:defRPr>
                <a:latin typeface="Corbel" panose="020B0503020204020204" pitchFamily="34" charset="0"/>
              </a:defRPr>
            </a:lvl1pPr>
          </a:lstStyle>
          <a:p>
            <a:fld id="{7488C744-63B6-4320-8116-15902691CA6A}" type="datetime1">
              <a:rPr lang="fr-FR" smtClean="0"/>
              <a:pPr/>
              <a:t>01/09/2023</a:t>
            </a:fld>
            <a:endParaRPr lang="fr-FR" dirty="0"/>
          </a:p>
        </p:txBody>
      </p:sp>
      <p:sp>
        <p:nvSpPr>
          <p:cNvPr id="4" name="Espace réservé du pied de page 3"/>
          <p:cNvSpPr>
            <a:spLocks noGrp="1"/>
          </p:cNvSpPr>
          <p:nvPr>
            <p:ph type="ftr" sz="quarter" idx="11"/>
          </p:nvPr>
        </p:nvSpPr>
        <p:spPr/>
        <p:txBody>
          <a:bodyPr/>
          <a:lstStyle/>
          <a:p>
            <a:r>
              <a:rPr lang="fr-FR"/>
              <a:t>Traduire Zotero - LibreABC - 2023</a:t>
            </a:r>
          </a:p>
        </p:txBody>
      </p:sp>
      <p:sp>
        <p:nvSpPr>
          <p:cNvPr id="5" name="Espace réservé du numéro de diapositive 4"/>
          <p:cNvSpPr>
            <a:spLocks noGrp="1"/>
          </p:cNvSpPr>
          <p:nvPr>
            <p:ph type="sldNum" sz="quarter" idx="12"/>
          </p:nvPr>
        </p:nvSpPr>
        <p:spPr/>
        <p:txBody>
          <a:bodyPr/>
          <a:lstStyle/>
          <a:p>
            <a:fld id="{99E13252-68E5-4994-B57B-B03F39B52C7D}" type="slidenum">
              <a:rPr lang="fr-FR" smtClean="0"/>
              <a:t>‹N°›</a:t>
            </a:fld>
            <a:endParaRPr lang="fr-FR"/>
          </a:p>
        </p:txBody>
      </p:sp>
    </p:spTree>
    <p:extLst>
      <p:ext uri="{BB962C8B-B14F-4D97-AF65-F5344CB8AC3E}">
        <p14:creationId xmlns:p14="http://schemas.microsoft.com/office/powerpoint/2010/main" val="19089154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838200" y="6356350"/>
            <a:ext cx="2743200" cy="365125"/>
          </a:xfrm>
          <a:prstGeom prst="rect">
            <a:avLst/>
          </a:prstGeom>
        </p:spPr>
        <p:txBody>
          <a:bodyPr/>
          <a:lstStyle>
            <a:lvl1pPr>
              <a:defRPr>
                <a:latin typeface="Corbel" panose="020B0503020204020204" pitchFamily="34" charset="0"/>
              </a:defRPr>
            </a:lvl1pPr>
          </a:lstStyle>
          <a:p>
            <a:fld id="{E875D5DE-1B13-41EE-97D3-23AF31BEA82B}" type="datetime1">
              <a:rPr lang="fr-FR" smtClean="0"/>
              <a:pPr/>
              <a:t>01/09/2023</a:t>
            </a:fld>
            <a:endParaRPr lang="fr-FR" dirty="0"/>
          </a:p>
        </p:txBody>
      </p:sp>
      <p:sp>
        <p:nvSpPr>
          <p:cNvPr id="3" name="Espace réservé du pied de page 2"/>
          <p:cNvSpPr>
            <a:spLocks noGrp="1"/>
          </p:cNvSpPr>
          <p:nvPr>
            <p:ph type="ftr" sz="quarter" idx="11"/>
          </p:nvPr>
        </p:nvSpPr>
        <p:spPr/>
        <p:txBody>
          <a:bodyPr/>
          <a:lstStyle/>
          <a:p>
            <a:r>
              <a:rPr lang="fr-FR"/>
              <a:t>Traduire Zotero - LibreABC - 2023</a:t>
            </a:r>
          </a:p>
        </p:txBody>
      </p:sp>
      <p:sp>
        <p:nvSpPr>
          <p:cNvPr id="4" name="Espace réservé du numéro de diapositive 3"/>
          <p:cNvSpPr>
            <a:spLocks noGrp="1"/>
          </p:cNvSpPr>
          <p:nvPr>
            <p:ph type="sldNum" sz="quarter" idx="12"/>
          </p:nvPr>
        </p:nvSpPr>
        <p:spPr/>
        <p:txBody>
          <a:bodyPr/>
          <a:lstStyle/>
          <a:p>
            <a:fld id="{99E13252-68E5-4994-B57B-B03F39B52C7D}" type="slidenum">
              <a:rPr lang="fr-FR" smtClean="0"/>
              <a:t>‹N°›</a:t>
            </a:fld>
            <a:endParaRPr lang="fr-FR"/>
          </a:p>
        </p:txBody>
      </p:sp>
    </p:spTree>
    <p:extLst>
      <p:ext uri="{BB962C8B-B14F-4D97-AF65-F5344CB8AC3E}">
        <p14:creationId xmlns:p14="http://schemas.microsoft.com/office/powerpoint/2010/main" val="33542037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a:xfrm>
            <a:off x="838200" y="6356350"/>
            <a:ext cx="2743200" cy="365125"/>
          </a:xfrm>
          <a:prstGeom prst="rect">
            <a:avLst/>
          </a:prstGeom>
        </p:spPr>
        <p:txBody>
          <a:bodyPr/>
          <a:lstStyle>
            <a:lvl1pPr>
              <a:defRPr>
                <a:latin typeface="Corbel" panose="020B0503020204020204" pitchFamily="34" charset="0"/>
              </a:defRPr>
            </a:lvl1pPr>
          </a:lstStyle>
          <a:p>
            <a:fld id="{F58B2E17-1723-4505-83AF-BF435CFD8846}" type="datetime1">
              <a:rPr lang="fr-FR" smtClean="0"/>
              <a:pPr/>
              <a:t>01/09/2023</a:t>
            </a:fld>
            <a:endParaRPr lang="fr-FR" dirty="0"/>
          </a:p>
        </p:txBody>
      </p:sp>
      <p:sp>
        <p:nvSpPr>
          <p:cNvPr id="6" name="Espace réservé du pied de page 5"/>
          <p:cNvSpPr>
            <a:spLocks noGrp="1"/>
          </p:cNvSpPr>
          <p:nvPr>
            <p:ph type="ftr" sz="quarter" idx="11"/>
          </p:nvPr>
        </p:nvSpPr>
        <p:spPr/>
        <p:txBody>
          <a:bodyPr/>
          <a:lstStyle/>
          <a:p>
            <a:r>
              <a:rPr lang="fr-FR"/>
              <a:t>Traduire Zotero - LibreABC - 2023</a:t>
            </a:r>
          </a:p>
        </p:txBody>
      </p:sp>
      <p:sp>
        <p:nvSpPr>
          <p:cNvPr id="7" name="Espace réservé du numéro de diapositive 6"/>
          <p:cNvSpPr>
            <a:spLocks noGrp="1"/>
          </p:cNvSpPr>
          <p:nvPr>
            <p:ph type="sldNum" sz="quarter" idx="12"/>
          </p:nvPr>
        </p:nvSpPr>
        <p:spPr/>
        <p:txBody>
          <a:bodyPr/>
          <a:lstStyle/>
          <a:p>
            <a:fld id="{99E13252-68E5-4994-B57B-B03F39B52C7D}" type="slidenum">
              <a:rPr lang="fr-FR" smtClean="0"/>
              <a:t>‹N°›</a:t>
            </a:fld>
            <a:endParaRPr lang="fr-FR"/>
          </a:p>
        </p:txBody>
      </p:sp>
    </p:spTree>
    <p:extLst>
      <p:ext uri="{BB962C8B-B14F-4D97-AF65-F5344CB8AC3E}">
        <p14:creationId xmlns:p14="http://schemas.microsoft.com/office/powerpoint/2010/main" val="28536194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a:xfrm>
            <a:off x="838200" y="6356350"/>
            <a:ext cx="2743200" cy="365125"/>
          </a:xfrm>
          <a:prstGeom prst="rect">
            <a:avLst/>
          </a:prstGeom>
        </p:spPr>
        <p:txBody>
          <a:bodyPr/>
          <a:lstStyle>
            <a:lvl1pPr>
              <a:defRPr>
                <a:latin typeface="Corbel" panose="020B0503020204020204" pitchFamily="34" charset="0"/>
              </a:defRPr>
            </a:lvl1pPr>
          </a:lstStyle>
          <a:p>
            <a:fld id="{DDF0FE40-752A-4829-99F2-4584E57D2BCF}" type="datetime1">
              <a:rPr lang="fr-FR" smtClean="0"/>
              <a:pPr/>
              <a:t>01/09/2023</a:t>
            </a:fld>
            <a:endParaRPr lang="fr-FR" dirty="0"/>
          </a:p>
        </p:txBody>
      </p:sp>
      <p:sp>
        <p:nvSpPr>
          <p:cNvPr id="6" name="Espace réservé du pied de page 5"/>
          <p:cNvSpPr>
            <a:spLocks noGrp="1"/>
          </p:cNvSpPr>
          <p:nvPr>
            <p:ph type="ftr" sz="quarter" idx="11"/>
          </p:nvPr>
        </p:nvSpPr>
        <p:spPr/>
        <p:txBody>
          <a:bodyPr/>
          <a:lstStyle/>
          <a:p>
            <a:r>
              <a:rPr lang="fr-FR"/>
              <a:t>Traduire Zotero - LibreABC - 2023</a:t>
            </a:r>
          </a:p>
        </p:txBody>
      </p:sp>
      <p:sp>
        <p:nvSpPr>
          <p:cNvPr id="7" name="Espace réservé du numéro de diapositive 6"/>
          <p:cNvSpPr>
            <a:spLocks noGrp="1"/>
          </p:cNvSpPr>
          <p:nvPr>
            <p:ph type="sldNum" sz="quarter" idx="12"/>
          </p:nvPr>
        </p:nvSpPr>
        <p:spPr/>
        <p:txBody>
          <a:bodyPr/>
          <a:lstStyle/>
          <a:p>
            <a:fld id="{99E13252-68E5-4994-B57B-B03F39B52C7D}" type="slidenum">
              <a:rPr lang="fr-FR" smtClean="0"/>
              <a:t>‹N°›</a:t>
            </a:fld>
            <a:endParaRPr lang="fr-FR"/>
          </a:p>
        </p:txBody>
      </p:sp>
    </p:spTree>
    <p:extLst>
      <p:ext uri="{BB962C8B-B14F-4D97-AF65-F5344CB8AC3E}">
        <p14:creationId xmlns:p14="http://schemas.microsoft.com/office/powerpoint/2010/main" val="581036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dirty="0"/>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Corbel" panose="020B0503020204020204" pitchFamily="34" charset="0"/>
              </a:defRPr>
            </a:lvl1pPr>
          </a:lstStyle>
          <a:p>
            <a:r>
              <a:rPr lang="fr-FR" dirty="0"/>
              <a:t>Traduire </a:t>
            </a:r>
            <a:r>
              <a:rPr lang="fr-FR" dirty="0" err="1"/>
              <a:t>Zotero</a:t>
            </a:r>
            <a:r>
              <a:rPr lang="fr-FR" dirty="0"/>
              <a:t> - </a:t>
            </a:r>
            <a:r>
              <a:rPr lang="fr-FR" dirty="0" err="1"/>
              <a:t>LibreABC</a:t>
            </a:r>
            <a:r>
              <a:rPr lang="fr-FR" dirty="0"/>
              <a:t> - 2023</a:t>
            </a: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Corbel" panose="020B0503020204020204" pitchFamily="34" charset="0"/>
              </a:defRPr>
            </a:lvl1pPr>
          </a:lstStyle>
          <a:p>
            <a:fld id="{99E13252-68E5-4994-B57B-B03F39B52C7D}" type="slidenum">
              <a:rPr lang="fr-FR" smtClean="0"/>
              <a:pPr/>
              <a:t>‹N°›</a:t>
            </a:fld>
            <a:endParaRPr lang="fr-FR" dirty="0"/>
          </a:p>
        </p:txBody>
      </p:sp>
    </p:spTree>
    <p:extLst>
      <p:ext uri="{BB962C8B-B14F-4D97-AF65-F5344CB8AC3E}">
        <p14:creationId xmlns:p14="http://schemas.microsoft.com/office/powerpoint/2010/main" val="40453079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000" kern="1200">
          <a:solidFill>
            <a:schemeClr val="tx1"/>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Font typeface="Calibri" panose="020F0502020204030204" pitchFamily="34" charset="0"/>
        <a:buChar char="→"/>
        <a:defRPr sz="2800" kern="1200">
          <a:solidFill>
            <a:schemeClr val="tx1"/>
          </a:solidFill>
          <a:latin typeface="Corbel" panose="020B0503020204020204" pitchFamily="34" charset="0"/>
          <a:ea typeface="+mn-ea"/>
          <a:cs typeface="+mn-cs"/>
        </a:defRPr>
      </a:lvl1pPr>
      <a:lvl2pPr marL="685800" indent="-228600" algn="l" defTabSz="914400" rtl="0" eaLnBrk="1" latinLnBrk="0" hangingPunct="1">
        <a:lnSpc>
          <a:spcPct val="90000"/>
        </a:lnSpc>
        <a:spcBef>
          <a:spcPts val="500"/>
        </a:spcBef>
        <a:buFont typeface="Corbel" panose="020B0503020204020204" pitchFamily="34" charset="0"/>
        <a:buChar char="›"/>
        <a:defRPr sz="2400" kern="1200">
          <a:solidFill>
            <a:schemeClr val="tx1"/>
          </a:solidFill>
          <a:latin typeface="Corbel" panose="020B0503020204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orbel" panose="020B05030202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orbel" panose="020B05030202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orbel" panose="020B05030202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hyperlink" Target="http://creativecommons.org/licenses/by-sa/3.0/fr/"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github.com/citation-style-language/locales/blob/master/locales-fr-FR.xml"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zotero.hypotheses.org/3135#comment-155926" TargetMode="External"/><Relationship Id="rId2" Type="http://schemas.openxmlformats.org/officeDocument/2006/relationships/hyperlink" Target="https://forums.zotero.org/discussion/comment/369867/#Comment_369867" TargetMode="External"/><Relationship Id="rId1" Type="http://schemas.openxmlformats.org/officeDocument/2006/relationships/slideLayout" Target="../slideLayouts/slideLayout2.xml"/><Relationship Id="rId5" Type="http://schemas.openxmlformats.org/officeDocument/2006/relationships/hyperlink" Target="https://zotero.hypotheses.org/4304" TargetMode="External"/><Relationship Id="rId4" Type="http://schemas.openxmlformats.org/officeDocument/2006/relationships/hyperlink" Target="https://docs.zotero-fr.org/"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www.zotero.org/support/word_processor_plugin_troubleshooting"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docs.zotero-fr.org/adding_items_to_zotero/#pieces-jointes-independantes-et-documents-parents"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framalistes.org/sympa/info/traduction-zotero-fr" TargetMode="External"/><Relationship Id="rId2" Type="http://schemas.openxmlformats.org/officeDocument/2006/relationships/hyperlink" Target="https://framagit.org/zotero-fr" TargetMode="Externa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hyperlink" Target="https://docs.zotero-fr.org/adding_items_to_zotero/" TargetMode="External"/><Relationship Id="rId2" Type="http://schemas.openxmlformats.org/officeDocument/2006/relationships/hyperlink" Target="https://docs.zotero-fr.org/quick_start_guide/" TargetMode="External"/><Relationship Id="rId1" Type="http://schemas.openxmlformats.org/officeDocument/2006/relationships/slideLayout" Target="../slideLayouts/slideLayout2.xml"/><Relationship Id="rId6" Type="http://schemas.openxmlformats.org/officeDocument/2006/relationships/hyperlink" Target="https://docs.zotero-fr.org/word_processor_plugin_usage/" TargetMode="External"/><Relationship Id="rId5" Type="http://schemas.openxmlformats.org/officeDocument/2006/relationships/hyperlink" Target="https://docs.zotero-fr.org/kb/transferring_a_library/" TargetMode="External"/><Relationship Id="rId4" Type="http://schemas.openxmlformats.org/officeDocument/2006/relationships/hyperlink" Target="https://docs.zotero-fr.org/installation/"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zotero.org/support/screencast_tutorials" TargetMode="External"/><Relationship Id="rId2" Type="http://schemas.openxmlformats.org/officeDocument/2006/relationships/hyperlink" Target="https://framagit.org/zotero-fr/zotero-fr.frama.io/-/issues/?sort=created_date&amp;state=opened&amp;label_name%5B%5D=am%C3%A9lioration&amp;first_page_size=20"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mailto:contact@zotero-fr.org" TargetMode="External"/><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23.xml.rels><?xml version="1.0" encoding="UTF-8" standalone="yes"?>
<Relationships xmlns="http://schemas.openxmlformats.org/package/2006/relationships"><Relationship Id="rId3" Type="http://schemas.openxmlformats.org/officeDocument/2006/relationships/hyperlink" Target="mailto:frederique.flamerie-de-lachapelle@u-bordeaux.fr"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hyperlink" Target="https://www.zotero.org/support/dev/localization" TargetMode="External"/><Relationship Id="rId2" Type="http://schemas.openxmlformats.org/officeDocument/2006/relationships/hyperlink" Target="https://github.com/wshanks/Zutilo/tree/master/i18n/fr/readme"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hyperlink" Target="https://app.transifex.com/zotero/zotero/dashboard"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60030" y="1982019"/>
            <a:ext cx="8661792" cy="2387600"/>
          </a:xfrm>
        </p:spPr>
        <p:txBody>
          <a:bodyPr>
            <a:normAutofit fontScale="90000"/>
          </a:bodyPr>
          <a:lstStyle/>
          <a:p>
            <a:pPr algn="l"/>
            <a:r>
              <a:rPr lang="fr-FR" dirty="0" err="1"/>
              <a:t>Zotero</a:t>
            </a:r>
            <a:r>
              <a:rPr lang="fr-FR" dirty="0"/>
              <a:t> : contribuez! Traduire </a:t>
            </a:r>
            <a:r>
              <a:rPr lang="fr-FR" dirty="0" err="1"/>
              <a:t>Zotero</a:t>
            </a:r>
            <a:r>
              <a:rPr lang="fr-FR" dirty="0"/>
              <a:t> et sa documentation en français</a:t>
            </a:r>
          </a:p>
        </p:txBody>
      </p:sp>
      <p:sp>
        <p:nvSpPr>
          <p:cNvPr id="3" name="Sous-titre 2"/>
          <p:cNvSpPr>
            <a:spLocks noGrp="1"/>
          </p:cNvSpPr>
          <p:nvPr>
            <p:ph type="subTitle" idx="1"/>
          </p:nvPr>
        </p:nvSpPr>
        <p:spPr>
          <a:xfrm>
            <a:off x="560029" y="4369619"/>
            <a:ext cx="9144000" cy="1655762"/>
          </a:xfrm>
        </p:spPr>
        <p:txBody>
          <a:bodyPr/>
          <a:lstStyle/>
          <a:p>
            <a:pPr algn="l"/>
            <a:r>
              <a:rPr lang="fr-FR" dirty="0" err="1"/>
              <a:t>LibreABC</a:t>
            </a:r>
            <a:endParaRPr lang="fr-FR" dirty="0"/>
          </a:p>
          <a:p>
            <a:pPr algn="l"/>
            <a:r>
              <a:rPr lang="fr-FR" dirty="0"/>
              <a:t>Genève - 31 août 2023</a:t>
            </a:r>
          </a:p>
          <a:p>
            <a:pPr algn="l"/>
            <a:r>
              <a:rPr lang="fr-FR" dirty="0"/>
              <a:t>F. Flamerie</a:t>
            </a:r>
          </a:p>
        </p:txBody>
      </p:sp>
      <p:sp>
        <p:nvSpPr>
          <p:cNvPr id="11" name="Rectangle 14"/>
          <p:cNvSpPr>
            <a:spLocks noChangeArrowheads="1"/>
          </p:cNvSpPr>
          <p:nvPr/>
        </p:nvSpPr>
        <p:spPr bwMode="auto">
          <a:xfrm>
            <a:off x="999449"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dirty="0">
              <a:latin typeface="Corbel" panose="020B0503020204020204" pitchFamily="34" charset="0"/>
            </a:endParaRPr>
          </a:p>
        </p:txBody>
      </p:sp>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0029" y="6181597"/>
            <a:ext cx="1227411" cy="429442"/>
          </a:xfrm>
          <a:prstGeom prst="rect">
            <a:avLst/>
          </a:prstGeom>
        </p:spPr>
      </p:pic>
      <p:sp>
        <p:nvSpPr>
          <p:cNvPr id="6" name="ZoneTexte 5"/>
          <p:cNvSpPr txBox="1"/>
          <p:nvPr/>
        </p:nvSpPr>
        <p:spPr>
          <a:xfrm>
            <a:off x="1882322" y="6126478"/>
            <a:ext cx="9386313" cy="584775"/>
          </a:xfrm>
          <a:prstGeom prst="rect">
            <a:avLst/>
          </a:prstGeom>
          <a:noFill/>
        </p:spPr>
        <p:txBody>
          <a:bodyPr wrap="square" rtlCol="0">
            <a:spAutoFit/>
          </a:bodyPr>
          <a:lstStyle/>
          <a:p>
            <a:r>
              <a:rPr lang="fr-FR" sz="1600" dirty="0">
                <a:solidFill>
                  <a:schemeClr val="bg1">
                    <a:lumMod val="50000"/>
                  </a:schemeClr>
                </a:solidFill>
                <a:latin typeface="Corbel" panose="020B0503020204020204" pitchFamily="34" charset="0"/>
              </a:rPr>
              <a:t>Auteur : Collectif  traduction-</a:t>
            </a:r>
            <a:r>
              <a:rPr lang="fr-FR" sz="1600" dirty="0" err="1">
                <a:solidFill>
                  <a:schemeClr val="bg1">
                    <a:lumMod val="50000"/>
                  </a:schemeClr>
                </a:solidFill>
                <a:latin typeface="Corbel" panose="020B0503020204020204" pitchFamily="34" charset="0"/>
              </a:rPr>
              <a:t>zotero</a:t>
            </a:r>
            <a:r>
              <a:rPr lang="fr-FR" sz="1600" dirty="0">
                <a:solidFill>
                  <a:schemeClr val="bg1">
                    <a:lumMod val="50000"/>
                  </a:schemeClr>
                </a:solidFill>
                <a:latin typeface="Corbel" panose="020B0503020204020204" pitchFamily="34" charset="0"/>
              </a:rPr>
              <a:t>-</a:t>
            </a:r>
            <a:r>
              <a:rPr lang="fr-FR" sz="1600" dirty="0" err="1">
                <a:solidFill>
                  <a:schemeClr val="bg1">
                    <a:lumMod val="50000"/>
                  </a:schemeClr>
                </a:solidFill>
                <a:latin typeface="Corbel" panose="020B0503020204020204" pitchFamily="34" charset="0"/>
              </a:rPr>
              <a:t>fr</a:t>
            </a:r>
            <a:r>
              <a:rPr lang="fr-FR" sz="1600" dirty="0">
                <a:solidFill>
                  <a:schemeClr val="bg1">
                    <a:lumMod val="50000"/>
                  </a:schemeClr>
                </a:solidFill>
                <a:latin typeface="Corbel" panose="020B0503020204020204" pitchFamily="34" charset="0"/>
              </a:rPr>
              <a:t> - Ce contenu est mis à disposition selon les termes de la </a:t>
            </a:r>
            <a:r>
              <a:rPr lang="fr-FR" sz="1600" dirty="0">
                <a:solidFill>
                  <a:schemeClr val="bg1">
                    <a:lumMod val="50000"/>
                  </a:schemeClr>
                </a:solidFill>
                <a:latin typeface="Corbel" panose="020B0503020204020204" pitchFamily="34" charset="0"/>
                <a:hlinkClick r:id="rId4"/>
              </a:rPr>
              <a:t>Licence Creative Commons Attribution - Partage dans les Mêmes Conditions 3.0 France</a:t>
            </a:r>
            <a:r>
              <a:rPr lang="fr-FR" sz="1600" dirty="0">
                <a:solidFill>
                  <a:schemeClr val="bg1">
                    <a:lumMod val="50000"/>
                  </a:schemeClr>
                </a:solidFill>
                <a:latin typeface="Corbel" panose="020B0503020204020204" pitchFamily="34" charset="0"/>
              </a:rPr>
              <a:t>.</a:t>
            </a:r>
          </a:p>
        </p:txBody>
      </p:sp>
      <p:pic>
        <p:nvPicPr>
          <p:cNvPr id="4" name="Imag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10068" y="473981"/>
            <a:ext cx="3334537" cy="1165000"/>
          </a:xfrm>
          <a:prstGeom prst="rect">
            <a:avLst/>
          </a:prstGeom>
        </p:spPr>
      </p:pic>
    </p:spTree>
    <p:extLst>
      <p:ext uri="{BB962C8B-B14F-4D97-AF65-F5344CB8AC3E}">
        <p14:creationId xmlns:p14="http://schemas.microsoft.com/office/powerpoint/2010/main" val="38368841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562155" y="136525"/>
            <a:ext cx="10515600" cy="1325563"/>
          </a:xfrm>
        </p:spPr>
        <p:txBody>
          <a:bodyPr/>
          <a:lstStyle/>
          <a:p>
            <a:r>
              <a:rPr lang="fr-FR" dirty="0" err="1"/>
              <a:t>Zotero</a:t>
            </a:r>
            <a:r>
              <a:rPr lang="fr-FR" dirty="0"/>
              <a:t> en français : localisation CSL</a:t>
            </a:r>
          </a:p>
        </p:txBody>
      </p:sp>
      <p:sp>
        <p:nvSpPr>
          <p:cNvPr id="7" name="Espace réservé du contenu 6"/>
          <p:cNvSpPr>
            <a:spLocks noGrp="1"/>
          </p:cNvSpPr>
          <p:nvPr>
            <p:ph idx="1"/>
          </p:nvPr>
        </p:nvSpPr>
        <p:spPr>
          <a:xfrm>
            <a:off x="562155" y="1303608"/>
            <a:ext cx="5197415" cy="4798911"/>
          </a:xfrm>
        </p:spPr>
        <p:txBody>
          <a:bodyPr>
            <a:normAutofit/>
          </a:bodyPr>
          <a:lstStyle/>
          <a:p>
            <a:pPr>
              <a:lnSpc>
                <a:spcPct val="100000"/>
              </a:lnSpc>
            </a:pPr>
            <a:r>
              <a:rPr lang="fr-FR" dirty="0"/>
              <a:t> Mises à jour très peu fréquentes </a:t>
            </a:r>
          </a:p>
          <a:p>
            <a:pPr lvl="1">
              <a:lnSpc>
                <a:spcPct val="100000"/>
              </a:lnSpc>
            </a:pPr>
            <a:r>
              <a:rPr lang="fr-FR" dirty="0"/>
              <a:t>Lors de l’ajout de nouveaux termes dans la spécification CSL : dernière mise à jour majeure en avril 2022</a:t>
            </a:r>
          </a:p>
          <a:p>
            <a:pPr lvl="1">
              <a:lnSpc>
                <a:spcPct val="100000"/>
              </a:lnSpc>
            </a:pPr>
            <a:r>
              <a:rPr lang="fr-FR" dirty="0"/>
              <a:t>On veille à ne pas revenir sur les traductions existantes sauf en cas d’erreur manifeste </a:t>
            </a:r>
          </a:p>
          <a:p>
            <a:pPr>
              <a:lnSpc>
                <a:spcPct val="100000"/>
              </a:lnSpc>
            </a:pPr>
            <a:r>
              <a:rPr lang="fr-FR" dirty="0"/>
              <a:t> Fichiers dans un dépôt GitHub de CSL : </a:t>
            </a:r>
            <a:r>
              <a:rPr lang="fr-FR" dirty="0" err="1">
                <a:hlinkClick r:id="rId2"/>
              </a:rPr>
              <a:t>fr-FR</a:t>
            </a:r>
            <a:r>
              <a:rPr lang="fr-FR" dirty="0"/>
              <a:t> et </a:t>
            </a:r>
            <a:r>
              <a:rPr lang="fr-FR" dirty="0" err="1"/>
              <a:t>fr</a:t>
            </a:r>
            <a:r>
              <a:rPr lang="fr-FR" dirty="0"/>
              <a:t>-CA</a:t>
            </a:r>
          </a:p>
        </p:txBody>
      </p:sp>
      <p:sp>
        <p:nvSpPr>
          <p:cNvPr id="4" name="Espace réservé du pied de page 3"/>
          <p:cNvSpPr>
            <a:spLocks noGrp="1"/>
          </p:cNvSpPr>
          <p:nvPr>
            <p:ph type="ftr" sz="quarter" idx="11"/>
          </p:nvPr>
        </p:nvSpPr>
        <p:spPr/>
        <p:txBody>
          <a:bodyPr/>
          <a:lstStyle/>
          <a:p>
            <a:r>
              <a:rPr lang="fr-FR"/>
              <a:t>Traduire Zotero - LibreABC - 2023</a:t>
            </a:r>
          </a:p>
        </p:txBody>
      </p:sp>
      <p:sp>
        <p:nvSpPr>
          <p:cNvPr id="5" name="Espace réservé du numéro de diapositive 4"/>
          <p:cNvSpPr>
            <a:spLocks noGrp="1"/>
          </p:cNvSpPr>
          <p:nvPr>
            <p:ph type="sldNum" sz="quarter" idx="12"/>
          </p:nvPr>
        </p:nvSpPr>
        <p:spPr/>
        <p:txBody>
          <a:bodyPr/>
          <a:lstStyle/>
          <a:p>
            <a:fld id="{99E13252-68E5-4994-B57B-B03F39B52C7D}" type="slidenum">
              <a:rPr lang="fr-FR" smtClean="0"/>
              <a:t>10</a:t>
            </a:fld>
            <a:endParaRPr lang="fr-FR"/>
          </a:p>
        </p:txBody>
      </p:sp>
      <p:pic>
        <p:nvPicPr>
          <p:cNvPr id="3" name="Image 2">
            <a:extLst>
              <a:ext uri="{FF2B5EF4-FFF2-40B4-BE49-F238E27FC236}">
                <a16:creationId xmlns:a16="http://schemas.microsoft.com/office/drawing/2014/main" id="{6E4A61B7-ECFE-4CDF-B7C0-7F493B03B7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35615" y="1303608"/>
            <a:ext cx="5756694" cy="5320928"/>
          </a:xfrm>
          <a:prstGeom prst="rect">
            <a:avLst/>
          </a:prstGeom>
          <a:ln>
            <a:solidFill>
              <a:srgbClr val="C00000"/>
            </a:solidFill>
          </a:ln>
        </p:spPr>
      </p:pic>
    </p:spTree>
    <p:extLst>
      <p:ext uri="{BB962C8B-B14F-4D97-AF65-F5344CB8AC3E}">
        <p14:creationId xmlns:p14="http://schemas.microsoft.com/office/powerpoint/2010/main" val="39774706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25630" y="1709737"/>
            <a:ext cx="10515600" cy="2852737"/>
          </a:xfrm>
        </p:spPr>
        <p:txBody>
          <a:bodyPr>
            <a:normAutofit/>
          </a:bodyPr>
          <a:lstStyle/>
          <a:p>
            <a:r>
              <a:rPr lang="fr-FR" dirty="0" err="1"/>
              <a:t>Zotero</a:t>
            </a:r>
            <a:r>
              <a:rPr lang="fr-FR" dirty="0"/>
              <a:t> en français : documentation</a:t>
            </a:r>
          </a:p>
        </p:txBody>
      </p:sp>
      <p:sp>
        <p:nvSpPr>
          <p:cNvPr id="8" name="Espace réservé du texte 7"/>
          <p:cNvSpPr>
            <a:spLocks noGrp="1"/>
          </p:cNvSpPr>
          <p:nvPr>
            <p:ph type="body" idx="1"/>
          </p:nvPr>
        </p:nvSpPr>
        <p:spPr/>
        <p:txBody>
          <a:bodyPr/>
          <a:lstStyle/>
          <a:p>
            <a:r>
              <a:rPr lang="fr-FR" dirty="0"/>
              <a:t>Du Wiki </a:t>
            </a:r>
            <a:r>
              <a:rPr lang="fr-FR" dirty="0" err="1"/>
              <a:t>Zotero</a:t>
            </a:r>
            <a:r>
              <a:rPr lang="fr-FR" dirty="0"/>
              <a:t> au </a:t>
            </a:r>
            <a:r>
              <a:rPr lang="fr-FR" dirty="0" err="1"/>
              <a:t>MkDocs</a:t>
            </a:r>
            <a:r>
              <a:rPr lang="fr-FR" dirty="0"/>
              <a:t> </a:t>
            </a:r>
            <a:r>
              <a:rPr lang="fr-FR" dirty="0" err="1"/>
              <a:t>Zotero-fr</a:t>
            </a:r>
            <a:endParaRPr lang="fr-FR" dirty="0"/>
          </a:p>
          <a:p>
            <a:r>
              <a:rPr lang="fr-FR" dirty="0"/>
              <a:t>Organisation du collectif de traduction</a:t>
            </a:r>
          </a:p>
          <a:p>
            <a:r>
              <a:rPr lang="fr-FR" dirty="0"/>
              <a:t>Bilan et perspectives</a:t>
            </a:r>
          </a:p>
        </p:txBody>
      </p:sp>
      <p:sp>
        <p:nvSpPr>
          <p:cNvPr id="4" name="Espace réservé du pied de page 3"/>
          <p:cNvSpPr>
            <a:spLocks noGrp="1"/>
          </p:cNvSpPr>
          <p:nvPr>
            <p:ph type="ftr" sz="quarter" idx="11"/>
          </p:nvPr>
        </p:nvSpPr>
        <p:spPr/>
        <p:txBody>
          <a:bodyPr/>
          <a:lstStyle/>
          <a:p>
            <a:r>
              <a:rPr lang="fr-FR"/>
              <a:t>Traduire Zotero - LibreABC - 2023</a:t>
            </a:r>
            <a:endParaRPr lang="fr-FR" dirty="0"/>
          </a:p>
        </p:txBody>
      </p:sp>
      <p:sp>
        <p:nvSpPr>
          <p:cNvPr id="5" name="Espace réservé du numéro de diapositive 4"/>
          <p:cNvSpPr>
            <a:spLocks noGrp="1"/>
          </p:cNvSpPr>
          <p:nvPr>
            <p:ph type="sldNum" sz="quarter" idx="12"/>
          </p:nvPr>
        </p:nvSpPr>
        <p:spPr/>
        <p:txBody>
          <a:bodyPr/>
          <a:lstStyle/>
          <a:p>
            <a:fld id="{99E13252-68E5-4994-B57B-B03F39B52C7D}" type="slidenum">
              <a:rPr lang="fr-FR" smtClean="0"/>
              <a:pPr/>
              <a:t>11</a:t>
            </a:fld>
            <a:endParaRPr lang="fr-FR" dirty="0"/>
          </a:p>
        </p:txBody>
      </p:sp>
      <p:pic>
        <p:nvPicPr>
          <p:cNvPr id="3"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38531" y="462102"/>
            <a:ext cx="2285714" cy="2228571"/>
          </a:xfrm>
          <a:prstGeom prst="rect">
            <a:avLst/>
          </a:prstGeom>
        </p:spPr>
      </p:pic>
    </p:spTree>
    <p:extLst>
      <p:ext uri="{BB962C8B-B14F-4D97-AF65-F5344CB8AC3E}">
        <p14:creationId xmlns:p14="http://schemas.microsoft.com/office/powerpoint/2010/main" val="8889664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p:txBody>
          <a:bodyPr/>
          <a:lstStyle/>
          <a:p>
            <a:r>
              <a:rPr lang="fr-FR" dirty="0"/>
              <a:t>Du Wiki </a:t>
            </a:r>
            <a:r>
              <a:rPr lang="fr-FR" dirty="0" err="1"/>
              <a:t>Zotero</a:t>
            </a:r>
            <a:r>
              <a:rPr lang="fr-FR" dirty="0"/>
              <a:t> au </a:t>
            </a:r>
            <a:r>
              <a:rPr lang="fr-FR" dirty="0" err="1"/>
              <a:t>MkDocs</a:t>
            </a:r>
            <a:r>
              <a:rPr lang="fr-FR" dirty="0"/>
              <a:t> </a:t>
            </a:r>
            <a:r>
              <a:rPr lang="fr-FR" dirty="0" err="1"/>
              <a:t>Zotero-fr</a:t>
            </a:r>
            <a:r>
              <a:rPr lang="fr-FR" dirty="0"/>
              <a:t> : dates </a:t>
            </a:r>
          </a:p>
        </p:txBody>
      </p:sp>
      <p:sp>
        <p:nvSpPr>
          <p:cNvPr id="7" name="Espace réservé du contenu 6"/>
          <p:cNvSpPr>
            <a:spLocks noGrp="1"/>
          </p:cNvSpPr>
          <p:nvPr>
            <p:ph idx="1"/>
          </p:nvPr>
        </p:nvSpPr>
        <p:spPr/>
        <p:txBody>
          <a:bodyPr>
            <a:normAutofit/>
          </a:bodyPr>
          <a:lstStyle/>
          <a:p>
            <a:pPr>
              <a:lnSpc>
                <a:spcPct val="100000"/>
              </a:lnSpc>
            </a:pPr>
            <a:r>
              <a:rPr lang="fr-FR" dirty="0"/>
              <a:t> </a:t>
            </a:r>
            <a:r>
              <a:rPr lang="fr-FR" b="1" dirty="0"/>
              <a:t>2019-2020</a:t>
            </a:r>
            <a:r>
              <a:rPr lang="fr-FR" dirty="0"/>
              <a:t> : chantier de mise à jour des pages FR du wiki Zotero par l’équipe du blog Zotero francophone et quelques autres volontaires</a:t>
            </a:r>
          </a:p>
          <a:p>
            <a:pPr>
              <a:lnSpc>
                <a:spcPct val="100000"/>
              </a:lnSpc>
            </a:pPr>
            <a:r>
              <a:rPr lang="fr-FR" dirty="0"/>
              <a:t> </a:t>
            </a:r>
            <a:r>
              <a:rPr lang="fr-FR" b="1" dirty="0"/>
              <a:t>déc. 2020</a:t>
            </a:r>
            <a:r>
              <a:rPr lang="fr-FR" dirty="0"/>
              <a:t> : </a:t>
            </a:r>
            <a:r>
              <a:rPr lang="fr-FR" dirty="0">
                <a:hlinkClick r:id="rId2"/>
              </a:rPr>
              <a:t>annonce par Zotero de la fin du multilinguisme du wiki</a:t>
            </a:r>
            <a:r>
              <a:rPr lang="fr-FR" dirty="0"/>
              <a:t> et du retrait prochain de toutes les pages traduites</a:t>
            </a:r>
          </a:p>
          <a:p>
            <a:pPr>
              <a:lnSpc>
                <a:spcPct val="100000"/>
              </a:lnSpc>
            </a:pPr>
            <a:r>
              <a:rPr lang="fr-FR" dirty="0"/>
              <a:t> </a:t>
            </a:r>
            <a:r>
              <a:rPr lang="fr-FR" b="1" dirty="0"/>
              <a:t>janv. 2022 </a:t>
            </a:r>
            <a:r>
              <a:rPr lang="fr-FR" dirty="0"/>
              <a:t>: lancement du projet de reprise et de mise en ligne de la documentation en français, grâce à une </a:t>
            </a:r>
            <a:r>
              <a:rPr lang="fr-FR" dirty="0">
                <a:hlinkClick r:id="rId3"/>
              </a:rPr>
              <a:t>sollicitation de Rodolphe</a:t>
            </a:r>
            <a:endParaRPr lang="fr-FR" dirty="0"/>
          </a:p>
          <a:p>
            <a:pPr>
              <a:lnSpc>
                <a:spcPct val="100000"/>
              </a:lnSpc>
            </a:pPr>
            <a:r>
              <a:rPr lang="fr-FR" dirty="0"/>
              <a:t> </a:t>
            </a:r>
            <a:r>
              <a:rPr lang="fr-FR" b="1" dirty="0"/>
              <a:t>sept. 2022 </a:t>
            </a:r>
            <a:r>
              <a:rPr lang="fr-FR" dirty="0"/>
              <a:t>: lancement de la v1 de la documentation en français - </a:t>
            </a:r>
            <a:r>
              <a:rPr lang="fr-FR" dirty="0">
                <a:hlinkClick r:id="rId4"/>
              </a:rPr>
              <a:t>https://docs.zotero-fr.org</a:t>
            </a:r>
            <a:r>
              <a:rPr lang="fr-FR" dirty="0"/>
              <a:t>  - voir sur le blog </a:t>
            </a:r>
            <a:r>
              <a:rPr lang="fr-FR" dirty="0" err="1"/>
              <a:t>Zotero</a:t>
            </a:r>
            <a:r>
              <a:rPr lang="fr-FR" dirty="0"/>
              <a:t> francophone : billet </a:t>
            </a:r>
            <a:r>
              <a:rPr lang="fr-FR" dirty="0">
                <a:hlinkClick r:id="rId5"/>
              </a:rPr>
              <a:t>Lancement de “Documentation </a:t>
            </a:r>
            <a:r>
              <a:rPr lang="fr-FR" dirty="0" err="1">
                <a:hlinkClick r:id="rId5"/>
              </a:rPr>
              <a:t>Zotero</a:t>
            </a:r>
            <a:r>
              <a:rPr lang="fr-FR" dirty="0">
                <a:hlinkClick r:id="rId5"/>
              </a:rPr>
              <a:t> Fr” version 1</a:t>
            </a:r>
            <a:endParaRPr lang="fr-FR" dirty="0"/>
          </a:p>
          <a:p>
            <a:pPr>
              <a:lnSpc>
                <a:spcPct val="100000"/>
              </a:lnSpc>
            </a:pPr>
            <a:endParaRPr lang="fr-FR" dirty="0"/>
          </a:p>
        </p:txBody>
      </p:sp>
      <p:sp>
        <p:nvSpPr>
          <p:cNvPr id="4" name="Espace réservé du pied de page 3"/>
          <p:cNvSpPr>
            <a:spLocks noGrp="1"/>
          </p:cNvSpPr>
          <p:nvPr>
            <p:ph type="ftr" sz="quarter" idx="11"/>
          </p:nvPr>
        </p:nvSpPr>
        <p:spPr/>
        <p:txBody>
          <a:bodyPr/>
          <a:lstStyle/>
          <a:p>
            <a:r>
              <a:rPr lang="fr-FR"/>
              <a:t>Traduire Zotero - LibreABC - 2023</a:t>
            </a:r>
          </a:p>
        </p:txBody>
      </p:sp>
      <p:sp>
        <p:nvSpPr>
          <p:cNvPr id="5" name="Espace réservé du numéro de diapositive 4"/>
          <p:cNvSpPr>
            <a:spLocks noGrp="1"/>
          </p:cNvSpPr>
          <p:nvPr>
            <p:ph type="sldNum" sz="quarter" idx="12"/>
          </p:nvPr>
        </p:nvSpPr>
        <p:spPr/>
        <p:txBody>
          <a:bodyPr/>
          <a:lstStyle/>
          <a:p>
            <a:fld id="{99E13252-68E5-4994-B57B-B03F39B52C7D}" type="slidenum">
              <a:rPr lang="fr-FR" smtClean="0"/>
              <a:t>12</a:t>
            </a:fld>
            <a:endParaRPr lang="fr-FR"/>
          </a:p>
        </p:txBody>
      </p:sp>
    </p:spTree>
    <p:extLst>
      <p:ext uri="{BB962C8B-B14F-4D97-AF65-F5344CB8AC3E}">
        <p14:creationId xmlns:p14="http://schemas.microsoft.com/office/powerpoint/2010/main" val="26993380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307256" y="62117"/>
            <a:ext cx="5105992" cy="1325563"/>
          </a:xfrm>
        </p:spPr>
        <p:txBody>
          <a:bodyPr/>
          <a:lstStyle/>
          <a:p>
            <a:r>
              <a:rPr lang="fr-FR" dirty="0" err="1"/>
              <a:t>MkDocs</a:t>
            </a:r>
            <a:r>
              <a:rPr lang="fr-FR" dirty="0"/>
              <a:t> Zotero-</a:t>
            </a:r>
            <a:r>
              <a:rPr lang="fr-FR" dirty="0" err="1"/>
              <a:t>fr</a:t>
            </a:r>
            <a:r>
              <a:rPr lang="fr-FR" dirty="0"/>
              <a:t> : aperçu</a:t>
            </a:r>
          </a:p>
        </p:txBody>
      </p:sp>
      <p:sp>
        <p:nvSpPr>
          <p:cNvPr id="4" name="Espace réservé du pied de page 3"/>
          <p:cNvSpPr>
            <a:spLocks noGrp="1"/>
          </p:cNvSpPr>
          <p:nvPr>
            <p:ph type="ftr" sz="quarter" idx="11"/>
          </p:nvPr>
        </p:nvSpPr>
        <p:spPr/>
        <p:txBody>
          <a:bodyPr/>
          <a:lstStyle/>
          <a:p>
            <a:r>
              <a:rPr lang="fr-FR"/>
              <a:t>Traduire Zotero - LibreABC - 2023</a:t>
            </a:r>
          </a:p>
        </p:txBody>
      </p:sp>
      <p:sp>
        <p:nvSpPr>
          <p:cNvPr id="5" name="Espace réservé du numéro de diapositive 4"/>
          <p:cNvSpPr>
            <a:spLocks noGrp="1"/>
          </p:cNvSpPr>
          <p:nvPr>
            <p:ph type="sldNum" sz="quarter" idx="12"/>
          </p:nvPr>
        </p:nvSpPr>
        <p:spPr/>
        <p:txBody>
          <a:bodyPr/>
          <a:lstStyle/>
          <a:p>
            <a:fld id="{99E13252-68E5-4994-B57B-B03F39B52C7D}" type="slidenum">
              <a:rPr lang="fr-FR" smtClean="0"/>
              <a:t>13</a:t>
            </a:fld>
            <a:endParaRPr lang="fr-FR"/>
          </a:p>
        </p:txBody>
      </p:sp>
      <p:pic>
        <p:nvPicPr>
          <p:cNvPr id="9" name="Espace réservé du contenu 8">
            <a:extLst>
              <a:ext uri="{FF2B5EF4-FFF2-40B4-BE49-F238E27FC236}">
                <a16:creationId xmlns:a16="http://schemas.microsoft.com/office/drawing/2014/main" id="{156470C8-3459-49E2-9612-1DB57C7D4A9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7256" y="1357922"/>
            <a:ext cx="8554063" cy="5453473"/>
          </a:xfrm>
          <a:prstGeom prst="rect">
            <a:avLst/>
          </a:prstGeom>
          <a:ln>
            <a:solidFill>
              <a:srgbClr val="C00000"/>
            </a:solidFill>
          </a:ln>
        </p:spPr>
      </p:pic>
      <p:pic>
        <p:nvPicPr>
          <p:cNvPr id="11" name="Image 10">
            <a:extLst>
              <a:ext uri="{FF2B5EF4-FFF2-40B4-BE49-F238E27FC236}">
                <a16:creationId xmlns:a16="http://schemas.microsoft.com/office/drawing/2014/main" id="{797773DA-DA3F-4B4A-A856-E0D1933D1D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99724" y="148717"/>
            <a:ext cx="5412860" cy="2949352"/>
          </a:xfrm>
          <a:prstGeom prst="rect">
            <a:avLst/>
          </a:prstGeom>
          <a:ln>
            <a:solidFill>
              <a:srgbClr val="C00000"/>
            </a:solidFill>
          </a:ln>
        </p:spPr>
      </p:pic>
      <p:grpSp>
        <p:nvGrpSpPr>
          <p:cNvPr id="7" name="Arrow34" descr="{&quot;Key&quot;:&quot;POWER_USER_SHAPE_ICON&quot;,&quot;Value&quot;:&quot;POWER_USER_SHAPE_ICON_STYLE_1&quot;}">
            <a:extLst>
              <a:ext uri="{FF2B5EF4-FFF2-40B4-BE49-F238E27FC236}">
                <a16:creationId xmlns:a16="http://schemas.microsoft.com/office/drawing/2014/main" id="{3F251090-48CA-4A0B-88E5-C32CAEE0B261}"/>
              </a:ext>
            </a:extLst>
          </p:cNvPr>
          <p:cNvGrpSpPr>
            <a:grpSpLocks noChangeAspect="1"/>
          </p:cNvGrpSpPr>
          <p:nvPr/>
        </p:nvGrpSpPr>
        <p:grpSpPr>
          <a:xfrm>
            <a:off x="5560147" y="320050"/>
            <a:ext cx="910417" cy="902063"/>
            <a:chOff x="6004176" y="1690066"/>
            <a:chExt cx="1039285" cy="1029748"/>
          </a:xfrm>
          <a:solidFill>
            <a:srgbClr val="C00000"/>
          </a:solidFill>
        </p:grpSpPr>
        <p:sp>
          <p:nvSpPr>
            <p:cNvPr id="8" name="Freeform 195">
              <a:extLst>
                <a:ext uri="{FF2B5EF4-FFF2-40B4-BE49-F238E27FC236}">
                  <a16:creationId xmlns:a16="http://schemas.microsoft.com/office/drawing/2014/main" id="{DE2D3048-EB83-4654-94FB-BC244A93EA6D}"/>
                </a:ext>
              </a:extLst>
            </p:cNvPr>
            <p:cNvSpPr>
              <a:spLocks/>
            </p:cNvSpPr>
            <p:nvPr/>
          </p:nvSpPr>
          <p:spPr bwMode="auto">
            <a:xfrm>
              <a:off x="6213939" y="1880760"/>
              <a:ext cx="781845" cy="476735"/>
            </a:xfrm>
            <a:custGeom>
              <a:avLst/>
              <a:gdLst>
                <a:gd name="T0" fmla="*/ 81 w 1018"/>
                <a:gd name="T1" fmla="*/ 623 h 623"/>
                <a:gd name="T2" fmla="*/ 34 w 1018"/>
                <a:gd name="T3" fmla="*/ 606 h 623"/>
                <a:gd name="T4" fmla="*/ 26 w 1018"/>
                <a:gd name="T5" fmla="*/ 504 h 623"/>
                <a:gd name="T6" fmla="*/ 933 w 1018"/>
                <a:gd name="T7" fmla="*/ 4 h 623"/>
                <a:gd name="T8" fmla="*/ 1013 w 1018"/>
                <a:gd name="T9" fmla="*/ 68 h 623"/>
                <a:gd name="T10" fmla="*/ 949 w 1018"/>
                <a:gd name="T11" fmla="*/ 148 h 623"/>
                <a:gd name="T12" fmla="*/ 136 w 1018"/>
                <a:gd name="T13" fmla="*/ 598 h 623"/>
                <a:gd name="T14" fmla="*/ 81 w 1018"/>
                <a:gd name="T15" fmla="*/ 623 h 6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8" h="623">
                  <a:moveTo>
                    <a:pt x="81" y="623"/>
                  </a:moveTo>
                  <a:cubicBezTo>
                    <a:pt x="65" y="623"/>
                    <a:pt x="48" y="618"/>
                    <a:pt x="34" y="606"/>
                  </a:cubicBezTo>
                  <a:cubicBezTo>
                    <a:pt x="4" y="580"/>
                    <a:pt x="0" y="534"/>
                    <a:pt x="26" y="504"/>
                  </a:cubicBezTo>
                  <a:cubicBezTo>
                    <a:pt x="282" y="206"/>
                    <a:pt x="578" y="43"/>
                    <a:pt x="933" y="4"/>
                  </a:cubicBezTo>
                  <a:cubicBezTo>
                    <a:pt x="973" y="0"/>
                    <a:pt x="1009" y="29"/>
                    <a:pt x="1013" y="68"/>
                  </a:cubicBezTo>
                  <a:cubicBezTo>
                    <a:pt x="1018" y="108"/>
                    <a:pt x="989" y="144"/>
                    <a:pt x="949" y="148"/>
                  </a:cubicBezTo>
                  <a:cubicBezTo>
                    <a:pt x="628" y="183"/>
                    <a:pt x="370" y="326"/>
                    <a:pt x="136" y="598"/>
                  </a:cubicBezTo>
                  <a:cubicBezTo>
                    <a:pt x="122" y="615"/>
                    <a:pt x="102" y="623"/>
                    <a:pt x="81" y="623"/>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C00000"/>
                </a:solidFill>
                <a:effectLst/>
                <a:uLnTx/>
                <a:uFillTx/>
                <a:latin typeface="Corbel" panose="020B0503020204020204" pitchFamily="34" charset="0"/>
                <a:ea typeface="+mn-ea"/>
                <a:cs typeface="+mn-cs"/>
              </a:endParaRPr>
            </a:p>
          </p:txBody>
        </p:sp>
        <p:sp>
          <p:nvSpPr>
            <p:cNvPr id="10" name="Freeform 196">
              <a:extLst>
                <a:ext uri="{FF2B5EF4-FFF2-40B4-BE49-F238E27FC236}">
                  <a16:creationId xmlns:a16="http://schemas.microsoft.com/office/drawing/2014/main" id="{4BACBCDB-02AA-4DB3-85A4-AFE559AEA7AC}"/>
                </a:ext>
              </a:extLst>
            </p:cNvPr>
            <p:cNvSpPr>
              <a:spLocks/>
            </p:cNvSpPr>
            <p:nvPr/>
          </p:nvSpPr>
          <p:spPr bwMode="auto">
            <a:xfrm>
              <a:off x="6080453" y="2376565"/>
              <a:ext cx="152555" cy="171625"/>
            </a:xfrm>
            <a:custGeom>
              <a:avLst/>
              <a:gdLst>
                <a:gd name="T0" fmla="*/ 83 w 205"/>
                <a:gd name="T1" fmla="*/ 223 h 223"/>
                <a:gd name="T2" fmla="*/ 48 w 205"/>
                <a:gd name="T3" fmla="*/ 214 h 223"/>
                <a:gd name="T4" fmla="*/ 19 w 205"/>
                <a:gd name="T5" fmla="*/ 116 h 223"/>
                <a:gd name="T6" fmla="*/ 61 w 205"/>
                <a:gd name="T7" fmla="*/ 45 h 223"/>
                <a:gd name="T8" fmla="*/ 160 w 205"/>
                <a:gd name="T9" fmla="*/ 22 h 223"/>
                <a:gd name="T10" fmla="*/ 184 w 205"/>
                <a:gd name="T11" fmla="*/ 121 h 223"/>
                <a:gd name="T12" fmla="*/ 146 w 205"/>
                <a:gd name="T13" fmla="*/ 186 h 223"/>
                <a:gd name="T14" fmla="*/ 83 w 205"/>
                <a:gd name="T15" fmla="*/ 223 h 2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5" h="223">
                  <a:moveTo>
                    <a:pt x="83" y="223"/>
                  </a:moveTo>
                  <a:cubicBezTo>
                    <a:pt x="71" y="223"/>
                    <a:pt x="59" y="220"/>
                    <a:pt x="48" y="214"/>
                  </a:cubicBezTo>
                  <a:cubicBezTo>
                    <a:pt x="13" y="195"/>
                    <a:pt x="0" y="151"/>
                    <a:pt x="19" y="116"/>
                  </a:cubicBezTo>
                  <a:cubicBezTo>
                    <a:pt x="32" y="92"/>
                    <a:pt x="46" y="68"/>
                    <a:pt x="61" y="45"/>
                  </a:cubicBezTo>
                  <a:cubicBezTo>
                    <a:pt x="82" y="11"/>
                    <a:pt x="126" y="0"/>
                    <a:pt x="160" y="22"/>
                  </a:cubicBezTo>
                  <a:cubicBezTo>
                    <a:pt x="194" y="42"/>
                    <a:pt x="205" y="87"/>
                    <a:pt x="184" y="121"/>
                  </a:cubicBezTo>
                  <a:cubicBezTo>
                    <a:pt x="171" y="142"/>
                    <a:pt x="158" y="164"/>
                    <a:pt x="146" y="186"/>
                  </a:cubicBezTo>
                  <a:cubicBezTo>
                    <a:pt x="133" y="210"/>
                    <a:pt x="108" y="223"/>
                    <a:pt x="83" y="223"/>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C00000"/>
                </a:solidFill>
                <a:effectLst/>
                <a:uLnTx/>
                <a:uFillTx/>
                <a:latin typeface="Corbel" panose="020B0503020204020204" pitchFamily="34" charset="0"/>
                <a:ea typeface="+mn-ea"/>
                <a:cs typeface="+mn-cs"/>
              </a:endParaRPr>
            </a:p>
          </p:txBody>
        </p:sp>
        <p:sp>
          <p:nvSpPr>
            <p:cNvPr id="12" name="Freeform 197">
              <a:extLst>
                <a:ext uri="{FF2B5EF4-FFF2-40B4-BE49-F238E27FC236}">
                  <a16:creationId xmlns:a16="http://schemas.microsoft.com/office/drawing/2014/main" id="{C09A9878-C4E0-4BF6-B164-F2A7EFB93E7A}"/>
                </a:ext>
              </a:extLst>
            </p:cNvPr>
            <p:cNvSpPr>
              <a:spLocks/>
            </p:cNvSpPr>
            <p:nvPr/>
          </p:nvSpPr>
          <p:spPr bwMode="auto">
            <a:xfrm>
              <a:off x="6004176" y="2586328"/>
              <a:ext cx="133486" cy="133486"/>
            </a:xfrm>
            <a:custGeom>
              <a:avLst/>
              <a:gdLst>
                <a:gd name="T0" fmla="*/ 81 w 167"/>
                <a:gd name="T1" fmla="*/ 169 h 169"/>
                <a:gd name="T2" fmla="*/ 59 w 167"/>
                <a:gd name="T3" fmla="*/ 166 h 169"/>
                <a:gd name="T4" fmla="*/ 12 w 167"/>
                <a:gd name="T5" fmla="*/ 75 h 169"/>
                <a:gd name="T6" fmla="*/ 17 w 167"/>
                <a:gd name="T7" fmla="*/ 60 h 169"/>
                <a:gd name="T8" fmla="*/ 108 w 167"/>
                <a:gd name="T9" fmla="*/ 12 h 169"/>
                <a:gd name="T10" fmla="*/ 155 w 167"/>
                <a:gd name="T11" fmla="*/ 103 h 169"/>
                <a:gd name="T12" fmla="*/ 150 w 167"/>
                <a:gd name="T13" fmla="*/ 118 h 169"/>
                <a:gd name="T14" fmla="*/ 81 w 167"/>
                <a:gd name="T15" fmla="*/ 169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7" h="169">
                  <a:moveTo>
                    <a:pt x="81" y="169"/>
                  </a:moveTo>
                  <a:cubicBezTo>
                    <a:pt x="74" y="169"/>
                    <a:pt x="67" y="168"/>
                    <a:pt x="59" y="166"/>
                  </a:cubicBezTo>
                  <a:cubicBezTo>
                    <a:pt x="21" y="154"/>
                    <a:pt x="0" y="113"/>
                    <a:pt x="12" y="75"/>
                  </a:cubicBezTo>
                  <a:lnTo>
                    <a:pt x="17" y="60"/>
                  </a:lnTo>
                  <a:cubicBezTo>
                    <a:pt x="29" y="21"/>
                    <a:pt x="69" y="0"/>
                    <a:pt x="108" y="12"/>
                  </a:cubicBezTo>
                  <a:cubicBezTo>
                    <a:pt x="146" y="24"/>
                    <a:pt x="167" y="65"/>
                    <a:pt x="155" y="103"/>
                  </a:cubicBezTo>
                  <a:lnTo>
                    <a:pt x="150" y="118"/>
                  </a:lnTo>
                  <a:cubicBezTo>
                    <a:pt x="140" y="149"/>
                    <a:pt x="112" y="169"/>
                    <a:pt x="81" y="169"/>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C00000"/>
                </a:solidFill>
                <a:effectLst/>
                <a:uLnTx/>
                <a:uFillTx/>
                <a:latin typeface="Corbel" panose="020B0503020204020204" pitchFamily="34" charset="0"/>
                <a:ea typeface="+mn-ea"/>
                <a:cs typeface="+mn-cs"/>
              </a:endParaRPr>
            </a:p>
          </p:txBody>
        </p:sp>
        <p:sp>
          <p:nvSpPr>
            <p:cNvPr id="13" name="Freeform 198">
              <a:extLst>
                <a:ext uri="{FF2B5EF4-FFF2-40B4-BE49-F238E27FC236}">
                  <a16:creationId xmlns:a16="http://schemas.microsoft.com/office/drawing/2014/main" id="{0C78DCD4-FC04-4384-83CE-0481373753BA}"/>
                </a:ext>
              </a:extLst>
            </p:cNvPr>
            <p:cNvSpPr>
              <a:spLocks/>
            </p:cNvSpPr>
            <p:nvPr/>
          </p:nvSpPr>
          <p:spPr bwMode="auto">
            <a:xfrm>
              <a:off x="6652535" y="1690066"/>
              <a:ext cx="390926" cy="562551"/>
            </a:xfrm>
            <a:custGeom>
              <a:avLst/>
              <a:gdLst>
                <a:gd name="T0" fmla="*/ 197 w 510"/>
                <a:gd name="T1" fmla="*/ 738 h 738"/>
                <a:gd name="T2" fmla="*/ 156 w 510"/>
                <a:gd name="T3" fmla="*/ 726 h 738"/>
                <a:gd name="T4" fmla="*/ 137 w 510"/>
                <a:gd name="T5" fmla="*/ 625 h 738"/>
                <a:gd name="T6" fmla="*/ 334 w 510"/>
                <a:gd name="T7" fmla="*/ 336 h 738"/>
                <a:gd name="T8" fmla="*/ 42 w 510"/>
                <a:gd name="T9" fmla="*/ 143 h 738"/>
                <a:gd name="T10" fmla="*/ 22 w 510"/>
                <a:gd name="T11" fmla="*/ 42 h 738"/>
                <a:gd name="T12" fmla="*/ 123 w 510"/>
                <a:gd name="T13" fmla="*/ 22 h 738"/>
                <a:gd name="T14" fmla="*/ 476 w 510"/>
                <a:gd name="T15" fmla="*/ 256 h 738"/>
                <a:gd name="T16" fmla="*/ 507 w 510"/>
                <a:gd name="T17" fmla="*/ 303 h 738"/>
                <a:gd name="T18" fmla="*/ 495 w 510"/>
                <a:gd name="T19" fmla="*/ 358 h 738"/>
                <a:gd name="T20" fmla="*/ 257 w 510"/>
                <a:gd name="T21" fmla="*/ 707 h 738"/>
                <a:gd name="T22" fmla="*/ 197 w 510"/>
                <a:gd name="T23" fmla="*/ 738 h 7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10" h="738">
                  <a:moveTo>
                    <a:pt x="197" y="738"/>
                  </a:moveTo>
                  <a:cubicBezTo>
                    <a:pt x="183" y="738"/>
                    <a:pt x="169" y="734"/>
                    <a:pt x="156" y="726"/>
                  </a:cubicBezTo>
                  <a:cubicBezTo>
                    <a:pt x="123" y="703"/>
                    <a:pt x="115" y="658"/>
                    <a:pt x="137" y="625"/>
                  </a:cubicBezTo>
                  <a:lnTo>
                    <a:pt x="334" y="336"/>
                  </a:lnTo>
                  <a:lnTo>
                    <a:pt x="42" y="143"/>
                  </a:lnTo>
                  <a:cubicBezTo>
                    <a:pt x="9" y="120"/>
                    <a:pt x="0" y="75"/>
                    <a:pt x="22" y="42"/>
                  </a:cubicBezTo>
                  <a:cubicBezTo>
                    <a:pt x="44" y="9"/>
                    <a:pt x="89" y="0"/>
                    <a:pt x="123" y="22"/>
                  </a:cubicBezTo>
                  <a:lnTo>
                    <a:pt x="476" y="256"/>
                  </a:lnTo>
                  <a:cubicBezTo>
                    <a:pt x="492" y="267"/>
                    <a:pt x="503" y="284"/>
                    <a:pt x="507" y="303"/>
                  </a:cubicBezTo>
                  <a:cubicBezTo>
                    <a:pt x="510" y="322"/>
                    <a:pt x="506" y="342"/>
                    <a:pt x="495" y="358"/>
                  </a:cubicBezTo>
                  <a:lnTo>
                    <a:pt x="257" y="707"/>
                  </a:lnTo>
                  <a:cubicBezTo>
                    <a:pt x="243" y="727"/>
                    <a:pt x="220" y="738"/>
                    <a:pt x="197" y="738"/>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C00000"/>
                </a:solidFill>
                <a:effectLst/>
                <a:uLnTx/>
                <a:uFillTx/>
                <a:latin typeface="Corbel" panose="020B0503020204020204" pitchFamily="34" charset="0"/>
                <a:ea typeface="+mn-ea"/>
                <a:cs typeface="+mn-cs"/>
              </a:endParaRPr>
            </a:p>
          </p:txBody>
        </p:sp>
      </p:grpSp>
    </p:spTree>
    <p:extLst>
      <p:ext uri="{BB962C8B-B14F-4D97-AF65-F5344CB8AC3E}">
        <p14:creationId xmlns:p14="http://schemas.microsoft.com/office/powerpoint/2010/main" val="21440489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p:txBody>
          <a:bodyPr/>
          <a:lstStyle/>
          <a:p>
            <a:r>
              <a:rPr lang="fr-FR" dirty="0"/>
              <a:t>Du Wiki </a:t>
            </a:r>
            <a:r>
              <a:rPr lang="fr-FR" dirty="0" err="1"/>
              <a:t>Zotero</a:t>
            </a:r>
            <a:r>
              <a:rPr lang="fr-FR" dirty="0"/>
              <a:t> au </a:t>
            </a:r>
            <a:r>
              <a:rPr lang="fr-FR" dirty="0" err="1"/>
              <a:t>MkDocs</a:t>
            </a:r>
            <a:r>
              <a:rPr lang="fr-FR" dirty="0"/>
              <a:t> </a:t>
            </a:r>
            <a:r>
              <a:rPr lang="fr-FR" dirty="0" err="1"/>
              <a:t>Zotero-fr</a:t>
            </a:r>
            <a:r>
              <a:rPr lang="fr-FR" dirty="0"/>
              <a:t> : choix </a:t>
            </a:r>
          </a:p>
        </p:txBody>
      </p:sp>
      <p:sp>
        <p:nvSpPr>
          <p:cNvPr id="7" name="Espace réservé du contenu 6"/>
          <p:cNvSpPr>
            <a:spLocks noGrp="1"/>
          </p:cNvSpPr>
          <p:nvPr>
            <p:ph idx="1"/>
          </p:nvPr>
        </p:nvSpPr>
        <p:spPr>
          <a:xfrm>
            <a:off x="838200" y="1613599"/>
            <a:ext cx="10515600" cy="4819840"/>
          </a:xfrm>
        </p:spPr>
        <p:txBody>
          <a:bodyPr/>
          <a:lstStyle/>
          <a:p>
            <a:pPr>
              <a:lnSpc>
                <a:spcPct val="100000"/>
              </a:lnSpc>
            </a:pPr>
            <a:r>
              <a:rPr lang="fr-FR" dirty="0"/>
              <a:t> Rester au plus près de la documentation originale pour faciliter les mises à jour</a:t>
            </a:r>
          </a:p>
          <a:p>
            <a:pPr lvl="1">
              <a:lnSpc>
                <a:spcPct val="100000"/>
              </a:lnSpc>
            </a:pPr>
            <a:r>
              <a:rPr lang="fr-FR" b="1" dirty="0"/>
              <a:t>structure du site</a:t>
            </a:r>
            <a:r>
              <a:rPr lang="fr-FR" dirty="0"/>
              <a:t> qui reprend les rubriques de la page d’accueil de la doc EN</a:t>
            </a:r>
          </a:p>
          <a:p>
            <a:pPr lvl="1">
              <a:lnSpc>
                <a:spcPct val="100000"/>
              </a:lnSpc>
            </a:pPr>
            <a:r>
              <a:rPr lang="fr-FR" b="1" dirty="0"/>
              <a:t>formulation</a:t>
            </a:r>
            <a:r>
              <a:rPr lang="fr-FR" dirty="0"/>
              <a:t> des traductions</a:t>
            </a:r>
          </a:p>
          <a:p>
            <a:pPr>
              <a:lnSpc>
                <a:spcPct val="100000"/>
              </a:lnSpc>
            </a:pPr>
            <a:r>
              <a:rPr lang="fr-FR" dirty="0"/>
              <a:t> Exclure de la traduction certaines pages : documentation développeur, page </a:t>
            </a:r>
            <a:r>
              <a:rPr lang="fr-FR" dirty="0">
                <a:hlinkClick r:id="rId2"/>
              </a:rPr>
              <a:t>Dépannage du module pour logiciels de traitement de texte</a:t>
            </a:r>
            <a:r>
              <a:rPr lang="fr-FR" dirty="0"/>
              <a:t>, liste des modules complémentaires, etc.</a:t>
            </a:r>
          </a:p>
          <a:p>
            <a:pPr>
              <a:lnSpc>
                <a:spcPct val="100000"/>
              </a:lnSpc>
            </a:pPr>
            <a:r>
              <a:rPr lang="fr-FR" dirty="0"/>
              <a:t> Pages de la base de connaissance non traduites : présentées en lien dans la navigation, sous la forme du titre traduit suffixé en [EN]</a:t>
            </a:r>
          </a:p>
        </p:txBody>
      </p:sp>
      <p:sp>
        <p:nvSpPr>
          <p:cNvPr id="4" name="Espace réservé du pied de page 3"/>
          <p:cNvSpPr>
            <a:spLocks noGrp="1"/>
          </p:cNvSpPr>
          <p:nvPr>
            <p:ph type="ftr" sz="quarter" idx="11"/>
          </p:nvPr>
        </p:nvSpPr>
        <p:spPr/>
        <p:txBody>
          <a:bodyPr/>
          <a:lstStyle/>
          <a:p>
            <a:r>
              <a:rPr lang="fr-FR"/>
              <a:t>Traduire Zotero - LibreABC - 2023</a:t>
            </a:r>
          </a:p>
        </p:txBody>
      </p:sp>
      <p:sp>
        <p:nvSpPr>
          <p:cNvPr id="5" name="Espace réservé du numéro de diapositive 4"/>
          <p:cNvSpPr>
            <a:spLocks noGrp="1"/>
          </p:cNvSpPr>
          <p:nvPr>
            <p:ph type="sldNum" sz="quarter" idx="12"/>
          </p:nvPr>
        </p:nvSpPr>
        <p:spPr/>
        <p:txBody>
          <a:bodyPr/>
          <a:lstStyle/>
          <a:p>
            <a:fld id="{99E13252-68E5-4994-B57B-B03F39B52C7D}" type="slidenum">
              <a:rPr lang="fr-FR" smtClean="0"/>
              <a:t>14</a:t>
            </a:fld>
            <a:endParaRPr lang="fr-FR"/>
          </a:p>
        </p:txBody>
      </p:sp>
    </p:spTree>
    <p:extLst>
      <p:ext uri="{BB962C8B-B14F-4D97-AF65-F5344CB8AC3E}">
        <p14:creationId xmlns:p14="http://schemas.microsoft.com/office/powerpoint/2010/main" val="74159862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i="1" dirty="0" err="1" smtClean="0"/>
              <a:t>Lost</a:t>
            </a:r>
            <a:r>
              <a:rPr lang="fr-FR" i="1" dirty="0" smtClean="0"/>
              <a:t> in translation </a:t>
            </a:r>
            <a:r>
              <a:rPr lang="fr-FR" dirty="0" smtClean="0"/>
              <a:t>: exemples</a:t>
            </a:r>
            <a:endParaRPr lang="fr-FR" dirty="0"/>
          </a:p>
        </p:txBody>
      </p:sp>
      <p:sp>
        <p:nvSpPr>
          <p:cNvPr id="3" name="Espace réservé du contenu 2"/>
          <p:cNvSpPr>
            <a:spLocks noGrp="1"/>
          </p:cNvSpPr>
          <p:nvPr>
            <p:ph idx="1"/>
          </p:nvPr>
        </p:nvSpPr>
        <p:spPr>
          <a:xfrm>
            <a:off x="838200" y="1825624"/>
            <a:ext cx="10515600" cy="4438989"/>
          </a:xfrm>
        </p:spPr>
        <p:txBody>
          <a:bodyPr>
            <a:normAutofit/>
          </a:bodyPr>
          <a:lstStyle/>
          <a:p>
            <a:pPr>
              <a:lnSpc>
                <a:spcPct val="100000"/>
              </a:lnSpc>
            </a:pPr>
            <a:r>
              <a:rPr lang="fr-FR" sz="3200" dirty="0" smtClean="0"/>
              <a:t> Intraduisibles ou </a:t>
            </a:r>
            <a:r>
              <a:rPr lang="fr-FR" sz="3200" dirty="0" err="1" smtClean="0"/>
              <a:t>idiomatismes</a:t>
            </a:r>
            <a:endParaRPr lang="fr-FR" sz="3200" dirty="0"/>
          </a:p>
          <a:p>
            <a:pPr>
              <a:lnSpc>
                <a:spcPct val="100000"/>
              </a:lnSpc>
            </a:pPr>
            <a:r>
              <a:rPr lang="fr-FR" sz="3200" dirty="0" smtClean="0"/>
              <a:t> Terminologie de </a:t>
            </a:r>
            <a:r>
              <a:rPr lang="fr-FR" sz="3200" dirty="0" err="1" smtClean="0"/>
              <a:t>Zotero</a:t>
            </a:r>
            <a:endParaRPr lang="fr-FR" sz="3200" dirty="0" smtClean="0"/>
          </a:p>
          <a:p>
            <a:pPr marL="447675" indent="0">
              <a:lnSpc>
                <a:spcPct val="100000"/>
              </a:lnSpc>
              <a:buNone/>
            </a:pPr>
            <a:r>
              <a:rPr lang="en-US" i="1" dirty="0">
                <a:solidFill>
                  <a:schemeClr val="tx1">
                    <a:lumMod val="75000"/>
                    <a:lumOff val="25000"/>
                  </a:schemeClr>
                </a:solidFill>
              </a:rPr>
              <a:t>Attachments can be either child items or standalone attachments. Standalone attachments can't have bibliographic metadata or child notes, so in most cases you'll want to convert them to child items under regular parent items</a:t>
            </a:r>
            <a:r>
              <a:rPr lang="en-US" i="1" dirty="0" smtClean="0">
                <a:solidFill>
                  <a:schemeClr val="tx1">
                    <a:lumMod val="75000"/>
                    <a:lumOff val="25000"/>
                  </a:schemeClr>
                </a:solidFill>
              </a:rPr>
              <a:t>.</a:t>
            </a:r>
            <a:endParaRPr lang="en-US" sz="2400" dirty="0" smtClean="0">
              <a:solidFill>
                <a:schemeClr val="tx1">
                  <a:lumMod val="75000"/>
                  <a:lumOff val="25000"/>
                </a:schemeClr>
              </a:solidFill>
            </a:endParaRPr>
          </a:p>
          <a:p>
            <a:pPr marL="0" indent="0">
              <a:lnSpc>
                <a:spcPct val="100000"/>
              </a:lnSpc>
              <a:buNone/>
            </a:pPr>
            <a:r>
              <a:rPr lang="en-US" sz="2400" dirty="0" err="1" smtClean="0">
                <a:solidFill>
                  <a:schemeClr val="tx1">
                    <a:lumMod val="75000"/>
                    <a:lumOff val="25000"/>
                  </a:schemeClr>
                </a:solidFill>
              </a:rPr>
              <a:t>Voir</a:t>
            </a:r>
            <a:r>
              <a:rPr lang="en-US" sz="2400" dirty="0" smtClean="0">
                <a:solidFill>
                  <a:schemeClr val="tx1">
                    <a:lumMod val="75000"/>
                    <a:lumOff val="25000"/>
                  </a:schemeClr>
                </a:solidFill>
              </a:rPr>
              <a:t> : </a:t>
            </a:r>
            <a:r>
              <a:rPr lang="en-US" sz="2400" dirty="0" err="1" smtClean="0">
                <a:solidFill>
                  <a:schemeClr val="tx1">
                    <a:lumMod val="75000"/>
                    <a:lumOff val="25000"/>
                  </a:schemeClr>
                </a:solidFill>
              </a:rPr>
              <a:t>Ajouter</a:t>
            </a:r>
            <a:r>
              <a:rPr lang="en-US" sz="2400" dirty="0" smtClean="0">
                <a:solidFill>
                  <a:schemeClr val="tx1">
                    <a:lumMod val="75000"/>
                    <a:lumOff val="25000"/>
                  </a:schemeClr>
                </a:solidFill>
              </a:rPr>
              <a:t> des documents à </a:t>
            </a:r>
            <a:r>
              <a:rPr lang="en-US" sz="2400" dirty="0" err="1" smtClean="0">
                <a:solidFill>
                  <a:schemeClr val="tx1">
                    <a:lumMod val="75000"/>
                    <a:lumOff val="25000"/>
                  </a:schemeClr>
                </a:solidFill>
              </a:rPr>
              <a:t>Zotero</a:t>
            </a:r>
            <a:r>
              <a:rPr lang="en-US" sz="2400" dirty="0" smtClean="0">
                <a:solidFill>
                  <a:schemeClr val="tx1">
                    <a:lumMod val="75000"/>
                    <a:lumOff val="25000"/>
                  </a:schemeClr>
                </a:solidFill>
              </a:rPr>
              <a:t> &gt; </a:t>
            </a:r>
            <a:r>
              <a:rPr lang="fr-FR" sz="2400" dirty="0">
                <a:hlinkClick r:id="rId2"/>
              </a:rPr>
              <a:t>Pièces jointes indépendantes et documents </a:t>
            </a:r>
            <a:r>
              <a:rPr lang="fr-FR" sz="2400" dirty="0" smtClean="0">
                <a:hlinkClick r:id="rId2"/>
              </a:rPr>
              <a:t>parents</a:t>
            </a:r>
            <a:endParaRPr lang="fr-FR" sz="2400" dirty="0">
              <a:solidFill>
                <a:schemeClr val="tx1">
                  <a:lumMod val="75000"/>
                  <a:lumOff val="25000"/>
                </a:schemeClr>
              </a:solidFill>
            </a:endParaRPr>
          </a:p>
        </p:txBody>
      </p:sp>
      <p:sp>
        <p:nvSpPr>
          <p:cNvPr id="4" name="Espace réservé du pied de page 3"/>
          <p:cNvSpPr>
            <a:spLocks noGrp="1"/>
          </p:cNvSpPr>
          <p:nvPr>
            <p:ph type="ftr" sz="quarter" idx="11"/>
          </p:nvPr>
        </p:nvSpPr>
        <p:spPr/>
        <p:txBody>
          <a:bodyPr/>
          <a:lstStyle/>
          <a:p>
            <a:r>
              <a:rPr lang="fr-FR" smtClean="0"/>
              <a:t>Traduire Zotero - LibreABC - 2023</a:t>
            </a:r>
            <a:endParaRPr lang="fr-FR" dirty="0"/>
          </a:p>
        </p:txBody>
      </p:sp>
      <p:sp>
        <p:nvSpPr>
          <p:cNvPr id="5" name="Espace réservé du numéro de diapositive 4"/>
          <p:cNvSpPr>
            <a:spLocks noGrp="1"/>
          </p:cNvSpPr>
          <p:nvPr>
            <p:ph type="sldNum" sz="quarter" idx="12"/>
          </p:nvPr>
        </p:nvSpPr>
        <p:spPr/>
        <p:txBody>
          <a:bodyPr/>
          <a:lstStyle/>
          <a:p>
            <a:fld id="{99E13252-68E5-4994-B57B-B03F39B52C7D}" type="slidenum">
              <a:rPr lang="fr-FR" smtClean="0"/>
              <a:pPr/>
              <a:t>15</a:t>
            </a:fld>
            <a:endParaRPr lang="fr-FR" dirty="0"/>
          </a:p>
        </p:txBody>
      </p:sp>
    </p:spTree>
    <p:extLst>
      <p:ext uri="{BB962C8B-B14F-4D97-AF65-F5344CB8AC3E}">
        <p14:creationId xmlns:p14="http://schemas.microsoft.com/office/powerpoint/2010/main" val="362597618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611211" y="-1"/>
            <a:ext cx="10515600" cy="1325563"/>
          </a:xfrm>
        </p:spPr>
        <p:txBody>
          <a:bodyPr/>
          <a:lstStyle/>
          <a:p>
            <a:r>
              <a:rPr lang="fr-FR" dirty="0"/>
              <a:t>Organisation du collectif de traduction</a:t>
            </a:r>
          </a:p>
        </p:txBody>
      </p:sp>
      <p:sp>
        <p:nvSpPr>
          <p:cNvPr id="7" name="Espace réservé du contenu 6"/>
          <p:cNvSpPr>
            <a:spLocks noGrp="1"/>
          </p:cNvSpPr>
          <p:nvPr>
            <p:ph idx="1"/>
          </p:nvPr>
        </p:nvSpPr>
        <p:spPr>
          <a:xfrm>
            <a:off x="611211" y="1096492"/>
            <a:ext cx="4984918" cy="5924068"/>
          </a:xfrm>
        </p:spPr>
        <p:txBody>
          <a:bodyPr>
            <a:normAutofit lnSpcReduction="10000"/>
          </a:bodyPr>
          <a:lstStyle/>
          <a:p>
            <a:pPr>
              <a:lnSpc>
                <a:spcPct val="110000"/>
              </a:lnSpc>
            </a:pPr>
            <a:r>
              <a:rPr lang="fr-FR" dirty="0"/>
              <a:t> Tout est dans notre </a:t>
            </a:r>
            <a:r>
              <a:rPr lang="fr-FR" dirty="0">
                <a:hlinkClick r:id="rId2"/>
              </a:rPr>
              <a:t>groupe sur </a:t>
            </a:r>
            <a:r>
              <a:rPr lang="fr-FR" dirty="0" err="1">
                <a:hlinkClick r:id="rId2"/>
              </a:rPr>
              <a:t>Framagit</a:t>
            </a:r>
            <a:r>
              <a:rPr lang="fr-FR" dirty="0"/>
              <a:t> (merci </a:t>
            </a:r>
            <a:r>
              <a:rPr lang="fr-FR" dirty="0" err="1"/>
              <a:t>Framasoft</a:t>
            </a:r>
            <a:r>
              <a:rPr lang="fr-FR" dirty="0"/>
              <a:t>!) et dans notre </a:t>
            </a:r>
            <a:r>
              <a:rPr lang="fr-FR" dirty="0">
                <a:hlinkClick r:id="rId3"/>
              </a:rPr>
              <a:t>liste de diffusion sur </a:t>
            </a:r>
            <a:r>
              <a:rPr lang="fr-FR" dirty="0" err="1">
                <a:hlinkClick r:id="rId3"/>
              </a:rPr>
              <a:t>Framalistes</a:t>
            </a:r>
            <a:r>
              <a:rPr lang="fr-FR" dirty="0">
                <a:hlinkClick r:id="rId3"/>
              </a:rPr>
              <a:t> </a:t>
            </a:r>
            <a:r>
              <a:rPr lang="fr-FR" dirty="0"/>
              <a:t>(encore merci </a:t>
            </a:r>
            <a:r>
              <a:rPr lang="fr-FR" dirty="0" err="1"/>
              <a:t>Framasoft</a:t>
            </a:r>
            <a:r>
              <a:rPr lang="fr-FR" dirty="0"/>
              <a:t>!)</a:t>
            </a:r>
          </a:p>
          <a:p>
            <a:pPr>
              <a:lnSpc>
                <a:spcPct val="100000"/>
              </a:lnSpc>
            </a:pPr>
            <a:r>
              <a:rPr lang="fr-FR" dirty="0" smtClean="0"/>
              <a:t> Organisation </a:t>
            </a:r>
            <a:r>
              <a:rPr lang="fr-FR" dirty="0"/>
              <a:t>selon les rubriques de la documentation pour :</a:t>
            </a:r>
          </a:p>
          <a:p>
            <a:pPr lvl="1">
              <a:lnSpc>
                <a:spcPct val="100000"/>
              </a:lnSpc>
            </a:pPr>
            <a:r>
              <a:rPr lang="fr-FR" dirty="0"/>
              <a:t>la mise à jour initiale des pages</a:t>
            </a:r>
          </a:p>
          <a:p>
            <a:pPr lvl="1">
              <a:lnSpc>
                <a:spcPct val="100000"/>
              </a:lnSpc>
            </a:pPr>
            <a:r>
              <a:rPr lang="fr-FR" dirty="0"/>
              <a:t>la création des pages non traduites </a:t>
            </a:r>
          </a:p>
          <a:p>
            <a:pPr lvl="1">
              <a:lnSpc>
                <a:spcPct val="100000"/>
              </a:lnSpc>
            </a:pPr>
            <a:r>
              <a:rPr lang="fr-FR" dirty="0"/>
              <a:t>la mise à niveau des captures d’écran (capture + description en français)</a:t>
            </a:r>
          </a:p>
        </p:txBody>
      </p:sp>
      <p:sp>
        <p:nvSpPr>
          <p:cNvPr id="4" name="Espace réservé du pied de page 3"/>
          <p:cNvSpPr>
            <a:spLocks noGrp="1"/>
          </p:cNvSpPr>
          <p:nvPr>
            <p:ph type="ftr" sz="quarter" idx="11"/>
          </p:nvPr>
        </p:nvSpPr>
        <p:spPr/>
        <p:txBody>
          <a:bodyPr/>
          <a:lstStyle/>
          <a:p>
            <a:r>
              <a:rPr lang="fr-FR"/>
              <a:t>Traduire Zotero - LibreABC - 2023</a:t>
            </a:r>
          </a:p>
        </p:txBody>
      </p:sp>
      <p:sp>
        <p:nvSpPr>
          <p:cNvPr id="5" name="Espace réservé du numéro de diapositive 4"/>
          <p:cNvSpPr>
            <a:spLocks noGrp="1"/>
          </p:cNvSpPr>
          <p:nvPr>
            <p:ph type="sldNum" sz="quarter" idx="12"/>
          </p:nvPr>
        </p:nvSpPr>
        <p:spPr/>
        <p:txBody>
          <a:bodyPr/>
          <a:lstStyle/>
          <a:p>
            <a:fld id="{99E13252-68E5-4994-B57B-B03F39B52C7D}" type="slidenum">
              <a:rPr lang="fr-FR" smtClean="0"/>
              <a:t>16</a:t>
            </a:fld>
            <a:endParaRPr lang="fr-FR"/>
          </a:p>
        </p:txBody>
      </p:sp>
      <p:pic>
        <p:nvPicPr>
          <p:cNvPr id="3" name="Image 2">
            <a:extLst>
              <a:ext uri="{FF2B5EF4-FFF2-40B4-BE49-F238E27FC236}">
                <a16:creationId xmlns:a16="http://schemas.microsoft.com/office/drawing/2014/main" id="{A06696BF-CB2A-425E-9612-325E0CFC806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69011" y="1536191"/>
            <a:ext cx="5930201" cy="4264547"/>
          </a:xfrm>
          <a:prstGeom prst="rect">
            <a:avLst/>
          </a:prstGeom>
          <a:ln>
            <a:solidFill>
              <a:srgbClr val="C00000"/>
            </a:solidFill>
          </a:ln>
        </p:spPr>
      </p:pic>
    </p:spTree>
    <p:extLst>
      <p:ext uri="{BB962C8B-B14F-4D97-AF65-F5344CB8AC3E}">
        <p14:creationId xmlns:p14="http://schemas.microsoft.com/office/powerpoint/2010/main" val="393177307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941717" y="0"/>
            <a:ext cx="10515600" cy="1325563"/>
          </a:xfrm>
        </p:spPr>
        <p:txBody>
          <a:bodyPr/>
          <a:lstStyle/>
          <a:p>
            <a:r>
              <a:rPr lang="fr-FR" dirty="0"/>
              <a:t>Organisation du collectif de traduction</a:t>
            </a:r>
          </a:p>
        </p:txBody>
      </p:sp>
      <p:sp>
        <p:nvSpPr>
          <p:cNvPr id="7" name="Espace réservé du contenu 6"/>
          <p:cNvSpPr>
            <a:spLocks noGrp="1"/>
          </p:cNvSpPr>
          <p:nvPr>
            <p:ph idx="1"/>
          </p:nvPr>
        </p:nvSpPr>
        <p:spPr>
          <a:xfrm>
            <a:off x="734683" y="1093587"/>
            <a:ext cx="10515600" cy="5764413"/>
          </a:xfrm>
        </p:spPr>
        <p:txBody>
          <a:bodyPr>
            <a:normAutofit/>
          </a:bodyPr>
          <a:lstStyle/>
          <a:p>
            <a:pPr>
              <a:lnSpc>
                <a:spcPct val="100000"/>
              </a:lnSpc>
            </a:pPr>
            <a:r>
              <a:rPr lang="fr-FR" dirty="0"/>
              <a:t> Configuration et administration du site par Rodolphe (merci Rodolphe!)</a:t>
            </a:r>
          </a:p>
          <a:p>
            <a:pPr>
              <a:lnSpc>
                <a:spcPct val="100000"/>
              </a:lnSpc>
            </a:pPr>
            <a:r>
              <a:rPr lang="fr-FR" dirty="0"/>
              <a:t> Exemples de facilités mises en place</a:t>
            </a:r>
          </a:p>
          <a:p>
            <a:pPr lvl="1">
              <a:lnSpc>
                <a:spcPct val="100000"/>
              </a:lnSpc>
            </a:pPr>
            <a:r>
              <a:rPr lang="fr-FR" dirty="0"/>
              <a:t>Conversion automatique des pages existantes de la syntaxe </a:t>
            </a:r>
            <a:r>
              <a:rPr lang="fr-FR" dirty="0" err="1"/>
              <a:t>DokuWiki</a:t>
            </a:r>
            <a:r>
              <a:rPr lang="fr-FR" dirty="0"/>
              <a:t> en </a:t>
            </a:r>
            <a:r>
              <a:rPr lang="fr-FR" dirty="0" err="1"/>
              <a:t>Markdown</a:t>
            </a:r>
            <a:r>
              <a:rPr lang="fr-FR" dirty="0"/>
              <a:t> - y compris les liens :)</a:t>
            </a:r>
          </a:p>
          <a:p>
            <a:pPr lvl="1">
              <a:lnSpc>
                <a:spcPct val="100000"/>
              </a:lnSpc>
            </a:pPr>
            <a:r>
              <a:rPr lang="fr-FR" dirty="0"/>
              <a:t>Création automatique d’un ticket dans le dépôt </a:t>
            </a:r>
            <a:r>
              <a:rPr lang="fr-FR" dirty="0" err="1"/>
              <a:t>Framagit</a:t>
            </a:r>
            <a:r>
              <a:rPr lang="fr-FR" dirty="0"/>
              <a:t> lorsqu’une page de la documentation originale est mise à </a:t>
            </a:r>
            <a:r>
              <a:rPr lang="fr-FR" dirty="0" smtClean="0"/>
              <a:t>jour (merci les flux RSS!) - à </a:t>
            </a:r>
            <a:r>
              <a:rPr lang="fr-FR" dirty="0"/>
              <a:t>l’exclusion des pages exclues de la traduction de la doc développeur, de la liste des URL des résolveurs de liens, etc</a:t>
            </a:r>
            <a:r>
              <a:rPr lang="fr-FR" dirty="0" smtClean="0"/>
              <a:t>.</a:t>
            </a:r>
          </a:p>
          <a:p>
            <a:pPr lvl="1">
              <a:lnSpc>
                <a:spcPct val="100000"/>
              </a:lnSpc>
            </a:pPr>
            <a:r>
              <a:rPr lang="fr-FR" dirty="0" smtClean="0"/>
              <a:t>Exclusion </a:t>
            </a:r>
            <a:r>
              <a:rPr lang="fr-FR" dirty="0"/>
              <a:t>de l’en-tête des pages (contenant le lien vers la page originale et la date de mise à jour de la traduction) de la recherche</a:t>
            </a:r>
          </a:p>
        </p:txBody>
      </p:sp>
      <p:sp>
        <p:nvSpPr>
          <p:cNvPr id="4" name="Espace réservé du pied de page 3"/>
          <p:cNvSpPr>
            <a:spLocks noGrp="1"/>
          </p:cNvSpPr>
          <p:nvPr>
            <p:ph type="ftr" sz="quarter" idx="11"/>
          </p:nvPr>
        </p:nvSpPr>
        <p:spPr/>
        <p:txBody>
          <a:bodyPr/>
          <a:lstStyle/>
          <a:p>
            <a:r>
              <a:rPr lang="fr-FR"/>
              <a:t>Traduire Zotero - LibreABC - 2023</a:t>
            </a:r>
          </a:p>
        </p:txBody>
      </p:sp>
      <p:sp>
        <p:nvSpPr>
          <p:cNvPr id="5" name="Espace réservé du numéro de diapositive 4"/>
          <p:cNvSpPr>
            <a:spLocks noGrp="1"/>
          </p:cNvSpPr>
          <p:nvPr>
            <p:ph type="sldNum" sz="quarter" idx="12"/>
          </p:nvPr>
        </p:nvSpPr>
        <p:spPr/>
        <p:txBody>
          <a:bodyPr/>
          <a:lstStyle/>
          <a:p>
            <a:fld id="{99E13252-68E5-4994-B57B-B03F39B52C7D}" type="slidenum">
              <a:rPr lang="fr-FR" smtClean="0"/>
              <a:t>17</a:t>
            </a:fld>
            <a:endParaRPr lang="fr-FR"/>
          </a:p>
        </p:txBody>
      </p:sp>
    </p:spTree>
    <p:extLst>
      <p:ext uri="{BB962C8B-B14F-4D97-AF65-F5344CB8AC3E}">
        <p14:creationId xmlns:p14="http://schemas.microsoft.com/office/powerpoint/2010/main" val="33838270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542544" y="267589"/>
            <a:ext cx="10515600" cy="1325563"/>
          </a:xfrm>
        </p:spPr>
        <p:txBody>
          <a:bodyPr/>
          <a:lstStyle/>
          <a:p>
            <a:r>
              <a:rPr lang="fr-FR" dirty="0"/>
              <a:t>Bilan et perspectives : bilan</a:t>
            </a:r>
          </a:p>
        </p:txBody>
      </p:sp>
      <p:sp>
        <p:nvSpPr>
          <p:cNvPr id="7" name="Espace réservé du contenu 6"/>
          <p:cNvSpPr>
            <a:spLocks noGrp="1"/>
          </p:cNvSpPr>
          <p:nvPr>
            <p:ph sz="half" idx="1"/>
          </p:nvPr>
        </p:nvSpPr>
        <p:spPr>
          <a:xfrm>
            <a:off x="429768" y="1516000"/>
            <a:ext cx="3608832" cy="4979109"/>
          </a:xfrm>
        </p:spPr>
        <p:txBody>
          <a:bodyPr>
            <a:normAutofit/>
          </a:bodyPr>
          <a:lstStyle/>
          <a:p>
            <a:pPr>
              <a:lnSpc>
                <a:spcPct val="100000"/>
              </a:lnSpc>
            </a:pPr>
            <a:r>
              <a:rPr lang="fr-FR" dirty="0"/>
              <a:t> </a:t>
            </a:r>
            <a:r>
              <a:rPr lang="fr-FR" b="1" dirty="0"/>
              <a:t>167</a:t>
            </a:r>
            <a:r>
              <a:rPr lang="fr-FR" dirty="0"/>
              <a:t> pages traduites, soit la quasi-totalité de la documentation principale (54 pages en français) et de la base de connaissance (113 pages en français)</a:t>
            </a:r>
          </a:p>
          <a:p>
            <a:pPr>
              <a:lnSpc>
                <a:spcPct val="100000"/>
              </a:lnSpc>
            </a:pPr>
            <a:r>
              <a:rPr lang="fr-FR" dirty="0"/>
              <a:t> Mise à niveau des captures d’écran achevée </a:t>
            </a:r>
          </a:p>
          <a:p>
            <a:pPr marL="0" indent="0">
              <a:lnSpc>
                <a:spcPct val="100000"/>
              </a:lnSpc>
              <a:buNone/>
            </a:pPr>
            <a:endParaRPr lang="fr-FR" dirty="0"/>
          </a:p>
          <a:p>
            <a:pPr marL="0" indent="0">
              <a:lnSpc>
                <a:spcPct val="100000"/>
              </a:lnSpc>
              <a:buNone/>
            </a:pPr>
            <a:endParaRPr lang="fr-FR" dirty="0"/>
          </a:p>
        </p:txBody>
      </p:sp>
      <p:sp>
        <p:nvSpPr>
          <p:cNvPr id="8" name="Espace réservé du contenu 7"/>
          <p:cNvSpPr>
            <a:spLocks noGrp="1"/>
          </p:cNvSpPr>
          <p:nvPr>
            <p:ph sz="half" idx="2"/>
          </p:nvPr>
        </p:nvSpPr>
        <p:spPr>
          <a:xfrm>
            <a:off x="4283411" y="1497840"/>
            <a:ext cx="7772399" cy="4351338"/>
          </a:xfrm>
        </p:spPr>
        <p:txBody>
          <a:bodyPr>
            <a:normAutofit/>
          </a:bodyPr>
          <a:lstStyle/>
          <a:p>
            <a:r>
              <a:rPr lang="fr-FR" dirty="0"/>
              <a:t> Consultation du site du 2022-10-01 au 2023-05-31</a:t>
            </a:r>
          </a:p>
          <a:p>
            <a:endParaRPr lang="fr-FR" dirty="0"/>
          </a:p>
        </p:txBody>
      </p:sp>
      <p:sp>
        <p:nvSpPr>
          <p:cNvPr id="4" name="Espace réservé du pied de page 3"/>
          <p:cNvSpPr>
            <a:spLocks noGrp="1"/>
          </p:cNvSpPr>
          <p:nvPr>
            <p:ph type="ftr" sz="quarter" idx="11"/>
          </p:nvPr>
        </p:nvSpPr>
        <p:spPr/>
        <p:txBody>
          <a:bodyPr/>
          <a:lstStyle/>
          <a:p>
            <a:r>
              <a:rPr lang="fr-FR"/>
              <a:t>Traduire Zotero - LibreABC - 2023</a:t>
            </a:r>
          </a:p>
        </p:txBody>
      </p:sp>
      <p:sp>
        <p:nvSpPr>
          <p:cNvPr id="5" name="Espace réservé du numéro de diapositive 4"/>
          <p:cNvSpPr>
            <a:spLocks noGrp="1"/>
          </p:cNvSpPr>
          <p:nvPr>
            <p:ph type="sldNum" sz="quarter" idx="12"/>
          </p:nvPr>
        </p:nvSpPr>
        <p:spPr/>
        <p:txBody>
          <a:bodyPr/>
          <a:lstStyle/>
          <a:p>
            <a:fld id="{99E13252-68E5-4994-B57B-B03F39B52C7D}" type="slidenum">
              <a:rPr lang="fr-FR" smtClean="0"/>
              <a:t>18</a:t>
            </a:fld>
            <a:endParaRPr lang="fr-FR"/>
          </a:p>
        </p:txBody>
      </p:sp>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77951" y="2100324"/>
            <a:ext cx="6749976" cy="4121150"/>
          </a:xfrm>
          <a:prstGeom prst="rect">
            <a:avLst/>
          </a:prstGeom>
          <a:ln>
            <a:solidFill>
              <a:srgbClr val="C00000"/>
            </a:solidFill>
          </a:ln>
        </p:spPr>
      </p:pic>
    </p:spTree>
    <p:extLst>
      <p:ext uri="{BB962C8B-B14F-4D97-AF65-F5344CB8AC3E}">
        <p14:creationId xmlns:p14="http://schemas.microsoft.com/office/powerpoint/2010/main" val="27176932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838200" y="127688"/>
            <a:ext cx="10515600" cy="1325563"/>
          </a:xfrm>
        </p:spPr>
        <p:txBody>
          <a:bodyPr/>
          <a:lstStyle/>
          <a:p>
            <a:r>
              <a:rPr lang="fr-FR" dirty="0"/>
              <a:t>Bilan et perspectives : bilan</a:t>
            </a:r>
          </a:p>
        </p:txBody>
      </p:sp>
      <p:sp>
        <p:nvSpPr>
          <p:cNvPr id="7" name="Espace réservé du contenu 6"/>
          <p:cNvSpPr>
            <a:spLocks noGrp="1"/>
          </p:cNvSpPr>
          <p:nvPr>
            <p:ph idx="1"/>
          </p:nvPr>
        </p:nvSpPr>
        <p:spPr>
          <a:xfrm>
            <a:off x="838200" y="1219571"/>
            <a:ext cx="10515600" cy="1021725"/>
          </a:xfrm>
        </p:spPr>
        <p:txBody>
          <a:bodyPr>
            <a:normAutofit/>
          </a:bodyPr>
          <a:lstStyle/>
          <a:p>
            <a:pPr marL="0" indent="0">
              <a:buNone/>
            </a:pPr>
            <a:r>
              <a:rPr lang="fr-FR" dirty="0"/>
              <a:t>Consultation du site du 2022-10-01 au 2023-05-31 : 6980 visites</a:t>
            </a:r>
          </a:p>
          <a:p>
            <a:pPr marL="0" indent="0">
              <a:buNone/>
            </a:pPr>
            <a:r>
              <a:rPr lang="fr-FR" i="1" dirty="0"/>
              <a:t>Pages les plus vues</a:t>
            </a:r>
          </a:p>
        </p:txBody>
      </p:sp>
      <p:sp>
        <p:nvSpPr>
          <p:cNvPr id="4" name="Espace réservé du pied de page 3"/>
          <p:cNvSpPr>
            <a:spLocks noGrp="1"/>
          </p:cNvSpPr>
          <p:nvPr>
            <p:ph type="ftr" sz="quarter" idx="11"/>
          </p:nvPr>
        </p:nvSpPr>
        <p:spPr/>
        <p:txBody>
          <a:bodyPr/>
          <a:lstStyle/>
          <a:p>
            <a:r>
              <a:rPr lang="fr-FR"/>
              <a:t>Traduire Zotero - LibreABC - 2023</a:t>
            </a:r>
          </a:p>
        </p:txBody>
      </p:sp>
      <p:sp>
        <p:nvSpPr>
          <p:cNvPr id="5" name="Espace réservé du numéro de diapositive 4"/>
          <p:cNvSpPr>
            <a:spLocks noGrp="1"/>
          </p:cNvSpPr>
          <p:nvPr>
            <p:ph type="sldNum" sz="quarter" idx="12"/>
          </p:nvPr>
        </p:nvSpPr>
        <p:spPr/>
        <p:txBody>
          <a:bodyPr/>
          <a:lstStyle/>
          <a:p>
            <a:fld id="{99E13252-68E5-4994-B57B-B03F39B52C7D}" type="slidenum">
              <a:rPr lang="fr-FR" smtClean="0"/>
              <a:t>19</a:t>
            </a:fld>
            <a:endParaRPr lang="fr-FR"/>
          </a:p>
        </p:txBody>
      </p:sp>
      <p:graphicFrame>
        <p:nvGraphicFramePr>
          <p:cNvPr id="2" name="Tableau 1"/>
          <p:cNvGraphicFramePr>
            <a:graphicFrameLocks noGrp="1"/>
          </p:cNvGraphicFramePr>
          <p:nvPr>
            <p:extLst>
              <p:ext uri="{D42A27DB-BD31-4B8C-83A1-F6EECF244321}">
                <p14:modId xmlns:p14="http://schemas.microsoft.com/office/powerpoint/2010/main" val="441015552"/>
              </p:ext>
            </p:extLst>
          </p:nvPr>
        </p:nvGraphicFramePr>
        <p:xfrm>
          <a:off x="838200" y="2343810"/>
          <a:ext cx="9903968" cy="4389120"/>
        </p:xfrm>
        <a:graphic>
          <a:graphicData uri="http://schemas.openxmlformats.org/drawingml/2006/table">
            <a:tbl>
              <a:tblPr firstRow="1" bandRow="1">
                <a:tableStyleId>{8EC20E35-A176-4012-BC5E-935CFFF8708E}</a:tableStyleId>
              </a:tblPr>
              <a:tblGrid>
                <a:gridCol w="8107581">
                  <a:extLst>
                    <a:ext uri="{9D8B030D-6E8A-4147-A177-3AD203B41FA5}">
                      <a16:colId xmlns:a16="http://schemas.microsoft.com/office/drawing/2014/main" val="280651873"/>
                    </a:ext>
                  </a:extLst>
                </a:gridCol>
                <a:gridCol w="1796387">
                  <a:extLst>
                    <a:ext uri="{9D8B030D-6E8A-4147-A177-3AD203B41FA5}">
                      <a16:colId xmlns:a16="http://schemas.microsoft.com/office/drawing/2014/main" val="4046254804"/>
                    </a:ext>
                  </a:extLst>
                </a:gridCol>
              </a:tblGrid>
              <a:tr h="810735">
                <a:tc>
                  <a:txBody>
                    <a:bodyPr/>
                    <a:lstStyle/>
                    <a:p>
                      <a:r>
                        <a:rPr lang="fr-FR" sz="2400" dirty="0">
                          <a:latin typeface="Corbel" panose="020B0503020204020204" pitchFamily="34" charset="0"/>
                        </a:rPr>
                        <a:t>Titre de la page</a:t>
                      </a:r>
                    </a:p>
                  </a:txBody>
                  <a:tcPr anchor="ctr"/>
                </a:tc>
                <a:tc>
                  <a:txBody>
                    <a:bodyPr/>
                    <a:lstStyle/>
                    <a:p>
                      <a:r>
                        <a:rPr lang="fr-FR" sz="2400" dirty="0">
                          <a:latin typeface="Corbel" panose="020B0503020204020204" pitchFamily="34" charset="0"/>
                        </a:rPr>
                        <a:t>Nombre de vues </a:t>
                      </a:r>
                    </a:p>
                  </a:txBody>
                  <a:tcPr anchor="ctr"/>
                </a:tc>
                <a:extLst>
                  <a:ext uri="{0D108BD9-81ED-4DB2-BD59-A6C34878D82A}">
                    <a16:rowId xmlns:a16="http://schemas.microsoft.com/office/drawing/2014/main" val="429801661"/>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400" dirty="0">
                          <a:latin typeface="Corbel" panose="020B0503020204020204" pitchFamily="34" charset="0"/>
                          <a:hlinkClick r:id="rId2"/>
                        </a:rPr>
                        <a:t>Guide rapide</a:t>
                      </a:r>
                      <a:endParaRPr lang="fr-FR" sz="2400" dirty="0">
                        <a:latin typeface="Corbel" panose="020B0503020204020204" pitchFamily="34" charset="0"/>
                      </a:endParaRPr>
                    </a:p>
                  </a:txBody>
                  <a:tcPr marL="137160" marR="137160" marT="137160" marB="137160" anchor="ctr"/>
                </a:tc>
                <a:tc>
                  <a:txBody>
                    <a:bodyPr/>
                    <a:lstStyle/>
                    <a:p>
                      <a:pPr algn="r"/>
                      <a:r>
                        <a:rPr lang="fr-FR" sz="2400" dirty="0">
                          <a:latin typeface="Corbel" panose="020B0503020204020204" pitchFamily="34" charset="0"/>
                        </a:rPr>
                        <a:t>1902</a:t>
                      </a:r>
                    </a:p>
                  </a:txBody>
                  <a:tcPr anchor="ctr"/>
                </a:tc>
                <a:extLst>
                  <a:ext uri="{0D108BD9-81ED-4DB2-BD59-A6C34878D82A}">
                    <a16:rowId xmlns:a16="http://schemas.microsoft.com/office/drawing/2014/main" val="2463779390"/>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400" dirty="0">
                          <a:latin typeface="Corbel" panose="020B0503020204020204" pitchFamily="34" charset="0"/>
                          <a:hlinkClick r:id="rId3"/>
                        </a:rPr>
                        <a:t>Ajouter des documents à </a:t>
                      </a:r>
                      <a:r>
                        <a:rPr lang="fr-FR" sz="2400" dirty="0" err="1">
                          <a:latin typeface="Corbel" panose="020B0503020204020204" pitchFamily="34" charset="0"/>
                          <a:hlinkClick r:id="rId3"/>
                        </a:rPr>
                        <a:t>Zotero</a:t>
                      </a:r>
                      <a:endParaRPr lang="fr-FR" sz="2400" dirty="0">
                        <a:latin typeface="Corbel" panose="020B0503020204020204" pitchFamily="34" charset="0"/>
                      </a:endParaRPr>
                    </a:p>
                  </a:txBody>
                  <a:tcPr marL="137160" marR="137160" marT="137160" marB="137160" anchor="ctr"/>
                </a:tc>
                <a:tc>
                  <a:txBody>
                    <a:bodyPr/>
                    <a:lstStyle/>
                    <a:p>
                      <a:pPr algn="r"/>
                      <a:r>
                        <a:rPr lang="fr-FR" sz="2400" dirty="0">
                          <a:latin typeface="Corbel" panose="020B0503020204020204" pitchFamily="34" charset="0"/>
                        </a:rPr>
                        <a:t>1443</a:t>
                      </a:r>
                    </a:p>
                  </a:txBody>
                  <a:tcPr anchor="ctr"/>
                </a:tc>
                <a:extLst>
                  <a:ext uri="{0D108BD9-81ED-4DB2-BD59-A6C34878D82A}">
                    <a16:rowId xmlns:a16="http://schemas.microsoft.com/office/drawing/2014/main" val="1058161433"/>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400" dirty="0">
                          <a:latin typeface="Corbel" panose="020B0503020204020204" pitchFamily="34" charset="0"/>
                          <a:hlinkClick r:id="rId4"/>
                        </a:rPr>
                        <a:t>Installation</a:t>
                      </a:r>
                      <a:endParaRPr lang="fr-FR" sz="2400" dirty="0">
                        <a:latin typeface="Corbel" panose="020B0503020204020204" pitchFamily="34" charset="0"/>
                      </a:endParaRPr>
                    </a:p>
                  </a:txBody>
                  <a:tcPr marL="137160" marR="137160" marT="137160" marB="137160" anchor="ctr"/>
                </a:tc>
                <a:tc>
                  <a:txBody>
                    <a:bodyPr/>
                    <a:lstStyle/>
                    <a:p>
                      <a:pPr algn="r"/>
                      <a:r>
                        <a:rPr lang="fr-FR" sz="2400" dirty="0">
                          <a:latin typeface="Corbel" panose="020B0503020204020204" pitchFamily="34" charset="0"/>
                        </a:rPr>
                        <a:t>1139</a:t>
                      </a:r>
                    </a:p>
                  </a:txBody>
                  <a:tcPr anchor="ctr"/>
                </a:tc>
                <a:extLst>
                  <a:ext uri="{0D108BD9-81ED-4DB2-BD59-A6C34878D82A}">
                    <a16:rowId xmlns:a16="http://schemas.microsoft.com/office/drawing/2014/main" val="218594539"/>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400" dirty="0">
                          <a:latin typeface="Corbel" panose="020B0503020204020204" pitchFamily="34" charset="0"/>
                          <a:hlinkClick r:id="rId5"/>
                        </a:rPr>
                        <a:t>Comment puis-je transférer ma bibliothèque </a:t>
                      </a:r>
                      <a:r>
                        <a:rPr lang="fr-FR" sz="2400" dirty="0" err="1">
                          <a:latin typeface="Corbel" panose="020B0503020204020204" pitchFamily="34" charset="0"/>
                          <a:hlinkClick r:id="rId5"/>
                        </a:rPr>
                        <a:t>Zotero</a:t>
                      </a:r>
                      <a:r>
                        <a:rPr lang="fr-FR" sz="2400" dirty="0">
                          <a:latin typeface="Corbel" panose="020B0503020204020204" pitchFamily="34" charset="0"/>
                          <a:hlinkClick r:id="rId5"/>
                        </a:rPr>
                        <a:t> vers un autre ordinateur ?</a:t>
                      </a:r>
                      <a:endParaRPr lang="fr-FR" sz="2400" dirty="0">
                        <a:latin typeface="Corbel" panose="020B0503020204020204" pitchFamily="34" charset="0"/>
                      </a:endParaRPr>
                    </a:p>
                  </a:txBody>
                  <a:tcPr marL="137160" marR="137160" marT="137160" marB="137160" anchor="ctr"/>
                </a:tc>
                <a:tc>
                  <a:txBody>
                    <a:bodyPr/>
                    <a:lstStyle/>
                    <a:p>
                      <a:pPr algn="r"/>
                      <a:r>
                        <a:rPr lang="fr-FR" sz="2400" dirty="0">
                          <a:latin typeface="Corbel" panose="020B0503020204020204" pitchFamily="34" charset="0"/>
                        </a:rPr>
                        <a:t>667</a:t>
                      </a:r>
                    </a:p>
                  </a:txBody>
                  <a:tcPr anchor="ctr"/>
                </a:tc>
                <a:extLst>
                  <a:ext uri="{0D108BD9-81ED-4DB2-BD59-A6C34878D82A}">
                    <a16:rowId xmlns:a16="http://schemas.microsoft.com/office/drawing/2014/main" val="2363907082"/>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400" dirty="0">
                          <a:latin typeface="Corbel" panose="020B0503020204020204" pitchFamily="34" charset="0"/>
                          <a:hlinkClick r:id="rId6"/>
                        </a:rPr>
                        <a:t>Utiliser le module Zotero pour Word</a:t>
                      </a:r>
                      <a:endParaRPr lang="fr-FR" sz="2400" dirty="0">
                        <a:latin typeface="Corbel" panose="020B0503020204020204" pitchFamily="34" charset="0"/>
                      </a:endParaRPr>
                    </a:p>
                  </a:txBody>
                  <a:tcPr marL="137160" marR="137160" marT="137160" marB="137160" anchor="ctr"/>
                </a:tc>
                <a:tc>
                  <a:txBody>
                    <a:bodyPr/>
                    <a:lstStyle/>
                    <a:p>
                      <a:pPr algn="r"/>
                      <a:r>
                        <a:rPr lang="fr-FR" sz="2400" dirty="0">
                          <a:latin typeface="Corbel" panose="020B0503020204020204" pitchFamily="34" charset="0"/>
                        </a:rPr>
                        <a:t>488</a:t>
                      </a:r>
                    </a:p>
                  </a:txBody>
                  <a:tcPr anchor="ctr"/>
                </a:tc>
                <a:extLst>
                  <a:ext uri="{0D108BD9-81ED-4DB2-BD59-A6C34878D82A}">
                    <a16:rowId xmlns:a16="http://schemas.microsoft.com/office/drawing/2014/main" val="2402413998"/>
                  </a:ext>
                </a:extLst>
              </a:tr>
            </a:tbl>
          </a:graphicData>
        </a:graphic>
      </p:graphicFrame>
    </p:spTree>
    <p:extLst>
      <p:ext uri="{BB962C8B-B14F-4D97-AF65-F5344CB8AC3E}">
        <p14:creationId xmlns:p14="http://schemas.microsoft.com/office/powerpoint/2010/main" val="632682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263586"/>
            <a:ext cx="10515600" cy="1325563"/>
          </a:xfrm>
        </p:spPr>
        <p:txBody>
          <a:bodyPr/>
          <a:lstStyle/>
          <a:p>
            <a:r>
              <a:rPr lang="fr-FR" dirty="0"/>
              <a:t>Programme</a:t>
            </a:r>
          </a:p>
        </p:txBody>
      </p:sp>
      <p:sp>
        <p:nvSpPr>
          <p:cNvPr id="3" name="Espace réservé du contenu 2"/>
          <p:cNvSpPr>
            <a:spLocks noGrp="1"/>
          </p:cNvSpPr>
          <p:nvPr>
            <p:ph idx="1"/>
          </p:nvPr>
        </p:nvSpPr>
        <p:spPr>
          <a:xfrm>
            <a:off x="838200" y="1589149"/>
            <a:ext cx="10515600" cy="4351338"/>
          </a:xfrm>
        </p:spPr>
        <p:txBody>
          <a:bodyPr>
            <a:normAutofit/>
          </a:bodyPr>
          <a:lstStyle/>
          <a:p>
            <a:pPr marL="0" indent="0">
              <a:buNone/>
            </a:pPr>
            <a:endParaRPr lang="fr-FR" sz="2000" i="1" dirty="0"/>
          </a:p>
          <a:p>
            <a:r>
              <a:rPr lang="fr-FR" sz="3600" dirty="0"/>
              <a:t> </a:t>
            </a:r>
            <a:r>
              <a:rPr lang="fr-FR" sz="3600" dirty="0" err="1"/>
              <a:t>Zotero</a:t>
            </a:r>
            <a:r>
              <a:rPr lang="fr-FR" sz="3600" dirty="0"/>
              <a:t> en français : interface </a:t>
            </a:r>
          </a:p>
          <a:p>
            <a:r>
              <a:rPr lang="fr-FR" sz="3600" dirty="0"/>
              <a:t> </a:t>
            </a:r>
            <a:r>
              <a:rPr lang="fr-FR" sz="3600" dirty="0" err="1"/>
              <a:t>Zotero</a:t>
            </a:r>
            <a:r>
              <a:rPr lang="fr-FR" sz="3600" dirty="0"/>
              <a:t> en français : localisation CSL</a:t>
            </a:r>
          </a:p>
          <a:p>
            <a:r>
              <a:rPr lang="fr-FR" sz="3600" dirty="0"/>
              <a:t> </a:t>
            </a:r>
            <a:r>
              <a:rPr lang="fr-FR" sz="3600" dirty="0" err="1"/>
              <a:t>Zotero</a:t>
            </a:r>
            <a:r>
              <a:rPr lang="fr-FR" sz="3600" dirty="0"/>
              <a:t> en français : documentation</a:t>
            </a:r>
          </a:p>
        </p:txBody>
      </p:sp>
      <p:sp>
        <p:nvSpPr>
          <p:cNvPr id="4" name="Espace réservé du pied de page 3"/>
          <p:cNvSpPr>
            <a:spLocks noGrp="1"/>
          </p:cNvSpPr>
          <p:nvPr>
            <p:ph type="ftr" sz="quarter" idx="11"/>
          </p:nvPr>
        </p:nvSpPr>
        <p:spPr/>
        <p:txBody>
          <a:bodyPr/>
          <a:lstStyle/>
          <a:p>
            <a:r>
              <a:rPr lang="fr-FR"/>
              <a:t>Traduire Zotero - LibreABC - 2023</a:t>
            </a:r>
            <a:endParaRPr lang="fr-FR" dirty="0"/>
          </a:p>
        </p:txBody>
      </p:sp>
      <p:sp>
        <p:nvSpPr>
          <p:cNvPr id="5" name="Espace réservé du numéro de diapositive 4"/>
          <p:cNvSpPr>
            <a:spLocks noGrp="1"/>
          </p:cNvSpPr>
          <p:nvPr>
            <p:ph type="sldNum" sz="quarter" idx="12"/>
          </p:nvPr>
        </p:nvSpPr>
        <p:spPr/>
        <p:txBody>
          <a:bodyPr/>
          <a:lstStyle/>
          <a:p>
            <a:fld id="{99E13252-68E5-4994-B57B-B03F39B52C7D}" type="slidenum">
              <a:rPr lang="fr-FR" smtClean="0"/>
              <a:t>2</a:t>
            </a:fld>
            <a:endParaRPr lang="fr-FR"/>
          </a:p>
        </p:txBody>
      </p:sp>
    </p:spTree>
    <p:extLst>
      <p:ext uri="{BB962C8B-B14F-4D97-AF65-F5344CB8AC3E}">
        <p14:creationId xmlns:p14="http://schemas.microsoft.com/office/powerpoint/2010/main" val="41477711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5617" y="1818376"/>
            <a:ext cx="7116734" cy="4903099"/>
          </a:xfrm>
          <a:prstGeom prst="rect">
            <a:avLst/>
          </a:prstGeom>
        </p:spPr>
      </p:pic>
      <p:sp>
        <p:nvSpPr>
          <p:cNvPr id="6" name="Titre 5"/>
          <p:cNvSpPr>
            <a:spLocks noGrp="1"/>
          </p:cNvSpPr>
          <p:nvPr>
            <p:ph type="title"/>
          </p:nvPr>
        </p:nvSpPr>
        <p:spPr>
          <a:xfrm>
            <a:off x="885617" y="3142"/>
            <a:ext cx="10515600" cy="1325563"/>
          </a:xfrm>
        </p:spPr>
        <p:txBody>
          <a:bodyPr/>
          <a:lstStyle/>
          <a:p>
            <a:r>
              <a:rPr lang="fr-FR" dirty="0"/>
              <a:t>Bilan et perspectives : bilan</a:t>
            </a:r>
          </a:p>
        </p:txBody>
      </p:sp>
      <p:sp>
        <p:nvSpPr>
          <p:cNvPr id="7" name="Espace réservé du contenu 6"/>
          <p:cNvSpPr>
            <a:spLocks noGrp="1"/>
          </p:cNvSpPr>
          <p:nvPr>
            <p:ph idx="1"/>
          </p:nvPr>
        </p:nvSpPr>
        <p:spPr>
          <a:xfrm>
            <a:off x="838200" y="1153541"/>
            <a:ext cx="10515600" cy="1021725"/>
          </a:xfrm>
        </p:spPr>
        <p:txBody>
          <a:bodyPr>
            <a:normAutofit/>
          </a:bodyPr>
          <a:lstStyle/>
          <a:p>
            <a:pPr marL="0" indent="0">
              <a:buNone/>
            </a:pPr>
            <a:r>
              <a:rPr lang="fr-FR" dirty="0"/>
              <a:t>Consultation du site du 2022-10-01 au 2023-05-31 : 6980 visites</a:t>
            </a:r>
          </a:p>
          <a:p>
            <a:pPr marL="0" indent="0">
              <a:buNone/>
            </a:pPr>
            <a:r>
              <a:rPr lang="fr-FR" i="1" dirty="0"/>
              <a:t>Canaux d’arrivée sur le site</a:t>
            </a:r>
          </a:p>
        </p:txBody>
      </p:sp>
      <p:sp>
        <p:nvSpPr>
          <p:cNvPr id="4" name="Espace réservé du pied de page 3"/>
          <p:cNvSpPr>
            <a:spLocks noGrp="1"/>
          </p:cNvSpPr>
          <p:nvPr>
            <p:ph type="ftr" sz="quarter" idx="11"/>
          </p:nvPr>
        </p:nvSpPr>
        <p:spPr/>
        <p:txBody>
          <a:bodyPr/>
          <a:lstStyle/>
          <a:p>
            <a:r>
              <a:rPr lang="fr-FR"/>
              <a:t>Traduire Zotero - LibreABC - 2023</a:t>
            </a:r>
          </a:p>
        </p:txBody>
      </p:sp>
      <p:sp>
        <p:nvSpPr>
          <p:cNvPr id="5" name="Espace réservé du numéro de diapositive 4"/>
          <p:cNvSpPr>
            <a:spLocks noGrp="1"/>
          </p:cNvSpPr>
          <p:nvPr>
            <p:ph type="sldNum" sz="quarter" idx="12"/>
          </p:nvPr>
        </p:nvSpPr>
        <p:spPr/>
        <p:txBody>
          <a:bodyPr/>
          <a:lstStyle/>
          <a:p>
            <a:fld id="{99E13252-68E5-4994-B57B-B03F39B52C7D}" type="slidenum">
              <a:rPr lang="fr-FR" smtClean="0"/>
              <a:t>20</a:t>
            </a:fld>
            <a:endParaRPr lang="fr-FR"/>
          </a:p>
        </p:txBody>
      </p:sp>
      <p:sp>
        <p:nvSpPr>
          <p:cNvPr id="8" name="ZoneTexte 7"/>
          <p:cNvSpPr txBox="1"/>
          <p:nvPr/>
        </p:nvSpPr>
        <p:spPr>
          <a:xfrm>
            <a:off x="1292352" y="2846545"/>
            <a:ext cx="1130808" cy="584775"/>
          </a:xfrm>
          <a:prstGeom prst="rect">
            <a:avLst/>
          </a:prstGeom>
          <a:noFill/>
          <a:ln>
            <a:solidFill>
              <a:schemeClr val="bg1"/>
            </a:solidFill>
          </a:ln>
        </p:spPr>
        <p:txBody>
          <a:bodyPr wrap="square" rtlCol="0">
            <a:spAutoFit/>
          </a:bodyPr>
          <a:lstStyle/>
          <a:p>
            <a:r>
              <a:rPr lang="fr-FR" sz="3200" b="1" dirty="0">
                <a:solidFill>
                  <a:schemeClr val="bg2">
                    <a:lumMod val="50000"/>
                  </a:schemeClr>
                </a:solidFill>
                <a:latin typeface="Corbel" panose="020B0503020204020204" pitchFamily="34" charset="0"/>
              </a:rPr>
              <a:t>32%</a:t>
            </a:r>
          </a:p>
        </p:txBody>
      </p:sp>
      <p:sp>
        <p:nvSpPr>
          <p:cNvPr id="9" name="ZoneTexte 8"/>
          <p:cNvSpPr txBox="1"/>
          <p:nvPr/>
        </p:nvSpPr>
        <p:spPr>
          <a:xfrm>
            <a:off x="1292352" y="5199951"/>
            <a:ext cx="1130808" cy="584775"/>
          </a:xfrm>
          <a:prstGeom prst="rect">
            <a:avLst/>
          </a:prstGeom>
          <a:noFill/>
          <a:ln>
            <a:solidFill>
              <a:schemeClr val="bg1"/>
            </a:solidFill>
          </a:ln>
        </p:spPr>
        <p:txBody>
          <a:bodyPr wrap="square" rtlCol="0">
            <a:spAutoFit/>
          </a:bodyPr>
          <a:lstStyle/>
          <a:p>
            <a:r>
              <a:rPr lang="fr-FR" sz="3200" b="1" dirty="0">
                <a:solidFill>
                  <a:schemeClr val="bg2">
                    <a:lumMod val="50000"/>
                  </a:schemeClr>
                </a:solidFill>
                <a:latin typeface="Corbel" panose="020B0503020204020204" pitchFamily="34" charset="0"/>
              </a:rPr>
              <a:t>40%</a:t>
            </a:r>
          </a:p>
        </p:txBody>
      </p:sp>
      <p:sp>
        <p:nvSpPr>
          <p:cNvPr id="10" name="ZoneTexte 9"/>
          <p:cNvSpPr txBox="1"/>
          <p:nvPr/>
        </p:nvSpPr>
        <p:spPr>
          <a:xfrm>
            <a:off x="6284976" y="3746705"/>
            <a:ext cx="1130808" cy="584775"/>
          </a:xfrm>
          <a:prstGeom prst="rect">
            <a:avLst/>
          </a:prstGeom>
          <a:noFill/>
          <a:ln>
            <a:solidFill>
              <a:schemeClr val="bg1"/>
            </a:solidFill>
          </a:ln>
        </p:spPr>
        <p:txBody>
          <a:bodyPr wrap="square" rtlCol="0">
            <a:spAutoFit/>
          </a:bodyPr>
          <a:lstStyle/>
          <a:p>
            <a:r>
              <a:rPr lang="fr-FR" sz="3200" b="1" dirty="0">
                <a:solidFill>
                  <a:schemeClr val="bg2">
                    <a:lumMod val="50000"/>
                  </a:schemeClr>
                </a:solidFill>
                <a:latin typeface="Corbel" panose="020B0503020204020204" pitchFamily="34" charset="0"/>
              </a:rPr>
              <a:t>27%</a:t>
            </a:r>
          </a:p>
        </p:txBody>
      </p:sp>
      <p:sp>
        <p:nvSpPr>
          <p:cNvPr id="11" name="ZoneTexte 10"/>
          <p:cNvSpPr txBox="1"/>
          <p:nvPr/>
        </p:nvSpPr>
        <p:spPr>
          <a:xfrm>
            <a:off x="5994568" y="5310821"/>
            <a:ext cx="1130808" cy="584775"/>
          </a:xfrm>
          <a:prstGeom prst="rect">
            <a:avLst/>
          </a:prstGeom>
          <a:noFill/>
          <a:ln>
            <a:solidFill>
              <a:schemeClr val="bg1"/>
            </a:solidFill>
          </a:ln>
        </p:spPr>
        <p:txBody>
          <a:bodyPr wrap="square" rtlCol="0">
            <a:spAutoFit/>
          </a:bodyPr>
          <a:lstStyle/>
          <a:p>
            <a:r>
              <a:rPr lang="fr-FR" sz="3200" b="1" dirty="0">
                <a:solidFill>
                  <a:schemeClr val="bg2">
                    <a:lumMod val="50000"/>
                  </a:schemeClr>
                </a:solidFill>
                <a:latin typeface="Corbel" panose="020B0503020204020204" pitchFamily="34" charset="0"/>
              </a:rPr>
              <a:t>1%</a:t>
            </a:r>
          </a:p>
        </p:txBody>
      </p:sp>
      <p:grpSp>
        <p:nvGrpSpPr>
          <p:cNvPr id="12" name="Arrow34" descr="{&quot;Key&quot;:&quot;POWER_USER_SHAPE_ICON&quot;,&quot;Value&quot;:&quot;POWER_USER_SHAPE_ICON_STYLE_1&quot;}">
            <a:extLst>
              <a:ext uri="{FF2B5EF4-FFF2-40B4-BE49-F238E27FC236}">
                <a16:creationId xmlns:a16="http://schemas.microsoft.com/office/drawing/2014/main" id="{3F251090-48CA-4A0B-88E5-C32CAEE0B261}"/>
              </a:ext>
            </a:extLst>
          </p:cNvPr>
          <p:cNvGrpSpPr>
            <a:grpSpLocks noChangeAspect="1"/>
          </p:cNvGrpSpPr>
          <p:nvPr/>
        </p:nvGrpSpPr>
        <p:grpSpPr>
          <a:xfrm>
            <a:off x="7299745" y="2581567"/>
            <a:ext cx="862833" cy="854916"/>
            <a:chOff x="6004176" y="1690066"/>
            <a:chExt cx="1039285" cy="1029748"/>
          </a:xfrm>
          <a:solidFill>
            <a:schemeClr val="bg2">
              <a:lumMod val="50000"/>
            </a:schemeClr>
          </a:solidFill>
        </p:grpSpPr>
        <p:sp>
          <p:nvSpPr>
            <p:cNvPr id="13" name="Freeform 195">
              <a:extLst>
                <a:ext uri="{FF2B5EF4-FFF2-40B4-BE49-F238E27FC236}">
                  <a16:creationId xmlns:a16="http://schemas.microsoft.com/office/drawing/2014/main" id="{DE2D3048-EB83-4654-94FB-BC244A93EA6D}"/>
                </a:ext>
              </a:extLst>
            </p:cNvPr>
            <p:cNvSpPr>
              <a:spLocks/>
            </p:cNvSpPr>
            <p:nvPr/>
          </p:nvSpPr>
          <p:spPr bwMode="auto">
            <a:xfrm>
              <a:off x="6213939" y="1880760"/>
              <a:ext cx="781845" cy="476735"/>
            </a:xfrm>
            <a:custGeom>
              <a:avLst/>
              <a:gdLst>
                <a:gd name="T0" fmla="*/ 81 w 1018"/>
                <a:gd name="T1" fmla="*/ 623 h 623"/>
                <a:gd name="T2" fmla="*/ 34 w 1018"/>
                <a:gd name="T3" fmla="*/ 606 h 623"/>
                <a:gd name="T4" fmla="*/ 26 w 1018"/>
                <a:gd name="T5" fmla="*/ 504 h 623"/>
                <a:gd name="T6" fmla="*/ 933 w 1018"/>
                <a:gd name="T7" fmla="*/ 4 h 623"/>
                <a:gd name="T8" fmla="*/ 1013 w 1018"/>
                <a:gd name="T9" fmla="*/ 68 h 623"/>
                <a:gd name="T10" fmla="*/ 949 w 1018"/>
                <a:gd name="T11" fmla="*/ 148 h 623"/>
                <a:gd name="T12" fmla="*/ 136 w 1018"/>
                <a:gd name="T13" fmla="*/ 598 h 623"/>
                <a:gd name="T14" fmla="*/ 81 w 1018"/>
                <a:gd name="T15" fmla="*/ 623 h 6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8" h="623">
                  <a:moveTo>
                    <a:pt x="81" y="623"/>
                  </a:moveTo>
                  <a:cubicBezTo>
                    <a:pt x="65" y="623"/>
                    <a:pt x="48" y="618"/>
                    <a:pt x="34" y="606"/>
                  </a:cubicBezTo>
                  <a:cubicBezTo>
                    <a:pt x="4" y="580"/>
                    <a:pt x="0" y="534"/>
                    <a:pt x="26" y="504"/>
                  </a:cubicBezTo>
                  <a:cubicBezTo>
                    <a:pt x="282" y="206"/>
                    <a:pt x="578" y="43"/>
                    <a:pt x="933" y="4"/>
                  </a:cubicBezTo>
                  <a:cubicBezTo>
                    <a:pt x="973" y="0"/>
                    <a:pt x="1009" y="29"/>
                    <a:pt x="1013" y="68"/>
                  </a:cubicBezTo>
                  <a:cubicBezTo>
                    <a:pt x="1018" y="108"/>
                    <a:pt x="989" y="144"/>
                    <a:pt x="949" y="148"/>
                  </a:cubicBezTo>
                  <a:cubicBezTo>
                    <a:pt x="628" y="183"/>
                    <a:pt x="370" y="326"/>
                    <a:pt x="136" y="598"/>
                  </a:cubicBezTo>
                  <a:cubicBezTo>
                    <a:pt x="122" y="615"/>
                    <a:pt x="102" y="623"/>
                    <a:pt x="81" y="623"/>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chemeClr val="bg2">
                    <a:lumMod val="50000"/>
                  </a:schemeClr>
                </a:solidFill>
                <a:effectLst/>
                <a:uLnTx/>
                <a:uFillTx/>
                <a:latin typeface="Corbel" panose="020B0503020204020204" pitchFamily="34" charset="0"/>
                <a:ea typeface="+mn-ea"/>
                <a:cs typeface="+mn-cs"/>
              </a:endParaRPr>
            </a:p>
          </p:txBody>
        </p:sp>
        <p:sp>
          <p:nvSpPr>
            <p:cNvPr id="14" name="Freeform 196">
              <a:extLst>
                <a:ext uri="{FF2B5EF4-FFF2-40B4-BE49-F238E27FC236}">
                  <a16:creationId xmlns:a16="http://schemas.microsoft.com/office/drawing/2014/main" id="{4BACBCDB-02AA-4DB3-85A4-AFE559AEA7AC}"/>
                </a:ext>
              </a:extLst>
            </p:cNvPr>
            <p:cNvSpPr>
              <a:spLocks/>
            </p:cNvSpPr>
            <p:nvPr/>
          </p:nvSpPr>
          <p:spPr bwMode="auto">
            <a:xfrm>
              <a:off x="6080453" y="2376565"/>
              <a:ext cx="152555" cy="171625"/>
            </a:xfrm>
            <a:custGeom>
              <a:avLst/>
              <a:gdLst>
                <a:gd name="T0" fmla="*/ 83 w 205"/>
                <a:gd name="T1" fmla="*/ 223 h 223"/>
                <a:gd name="T2" fmla="*/ 48 w 205"/>
                <a:gd name="T3" fmla="*/ 214 h 223"/>
                <a:gd name="T4" fmla="*/ 19 w 205"/>
                <a:gd name="T5" fmla="*/ 116 h 223"/>
                <a:gd name="T6" fmla="*/ 61 w 205"/>
                <a:gd name="T7" fmla="*/ 45 h 223"/>
                <a:gd name="T8" fmla="*/ 160 w 205"/>
                <a:gd name="T9" fmla="*/ 22 h 223"/>
                <a:gd name="T10" fmla="*/ 184 w 205"/>
                <a:gd name="T11" fmla="*/ 121 h 223"/>
                <a:gd name="T12" fmla="*/ 146 w 205"/>
                <a:gd name="T13" fmla="*/ 186 h 223"/>
                <a:gd name="T14" fmla="*/ 83 w 205"/>
                <a:gd name="T15" fmla="*/ 223 h 2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5" h="223">
                  <a:moveTo>
                    <a:pt x="83" y="223"/>
                  </a:moveTo>
                  <a:cubicBezTo>
                    <a:pt x="71" y="223"/>
                    <a:pt x="59" y="220"/>
                    <a:pt x="48" y="214"/>
                  </a:cubicBezTo>
                  <a:cubicBezTo>
                    <a:pt x="13" y="195"/>
                    <a:pt x="0" y="151"/>
                    <a:pt x="19" y="116"/>
                  </a:cubicBezTo>
                  <a:cubicBezTo>
                    <a:pt x="32" y="92"/>
                    <a:pt x="46" y="68"/>
                    <a:pt x="61" y="45"/>
                  </a:cubicBezTo>
                  <a:cubicBezTo>
                    <a:pt x="82" y="11"/>
                    <a:pt x="126" y="0"/>
                    <a:pt x="160" y="22"/>
                  </a:cubicBezTo>
                  <a:cubicBezTo>
                    <a:pt x="194" y="42"/>
                    <a:pt x="205" y="87"/>
                    <a:pt x="184" y="121"/>
                  </a:cubicBezTo>
                  <a:cubicBezTo>
                    <a:pt x="171" y="142"/>
                    <a:pt x="158" y="164"/>
                    <a:pt x="146" y="186"/>
                  </a:cubicBezTo>
                  <a:cubicBezTo>
                    <a:pt x="133" y="210"/>
                    <a:pt x="108" y="223"/>
                    <a:pt x="83" y="223"/>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chemeClr val="bg2">
                    <a:lumMod val="50000"/>
                  </a:schemeClr>
                </a:solidFill>
                <a:effectLst/>
                <a:uLnTx/>
                <a:uFillTx/>
                <a:latin typeface="Corbel" panose="020B0503020204020204" pitchFamily="34" charset="0"/>
                <a:ea typeface="+mn-ea"/>
                <a:cs typeface="+mn-cs"/>
              </a:endParaRPr>
            </a:p>
          </p:txBody>
        </p:sp>
        <p:sp>
          <p:nvSpPr>
            <p:cNvPr id="15" name="Freeform 197">
              <a:extLst>
                <a:ext uri="{FF2B5EF4-FFF2-40B4-BE49-F238E27FC236}">
                  <a16:creationId xmlns:a16="http://schemas.microsoft.com/office/drawing/2014/main" id="{C09A9878-C4E0-4BF6-B164-F2A7EFB93E7A}"/>
                </a:ext>
              </a:extLst>
            </p:cNvPr>
            <p:cNvSpPr>
              <a:spLocks/>
            </p:cNvSpPr>
            <p:nvPr/>
          </p:nvSpPr>
          <p:spPr bwMode="auto">
            <a:xfrm>
              <a:off x="6004176" y="2586328"/>
              <a:ext cx="133486" cy="133486"/>
            </a:xfrm>
            <a:custGeom>
              <a:avLst/>
              <a:gdLst>
                <a:gd name="T0" fmla="*/ 81 w 167"/>
                <a:gd name="T1" fmla="*/ 169 h 169"/>
                <a:gd name="T2" fmla="*/ 59 w 167"/>
                <a:gd name="T3" fmla="*/ 166 h 169"/>
                <a:gd name="T4" fmla="*/ 12 w 167"/>
                <a:gd name="T5" fmla="*/ 75 h 169"/>
                <a:gd name="T6" fmla="*/ 17 w 167"/>
                <a:gd name="T7" fmla="*/ 60 h 169"/>
                <a:gd name="T8" fmla="*/ 108 w 167"/>
                <a:gd name="T9" fmla="*/ 12 h 169"/>
                <a:gd name="T10" fmla="*/ 155 w 167"/>
                <a:gd name="T11" fmla="*/ 103 h 169"/>
                <a:gd name="T12" fmla="*/ 150 w 167"/>
                <a:gd name="T13" fmla="*/ 118 h 169"/>
                <a:gd name="T14" fmla="*/ 81 w 167"/>
                <a:gd name="T15" fmla="*/ 169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7" h="169">
                  <a:moveTo>
                    <a:pt x="81" y="169"/>
                  </a:moveTo>
                  <a:cubicBezTo>
                    <a:pt x="74" y="169"/>
                    <a:pt x="67" y="168"/>
                    <a:pt x="59" y="166"/>
                  </a:cubicBezTo>
                  <a:cubicBezTo>
                    <a:pt x="21" y="154"/>
                    <a:pt x="0" y="113"/>
                    <a:pt x="12" y="75"/>
                  </a:cubicBezTo>
                  <a:lnTo>
                    <a:pt x="17" y="60"/>
                  </a:lnTo>
                  <a:cubicBezTo>
                    <a:pt x="29" y="21"/>
                    <a:pt x="69" y="0"/>
                    <a:pt x="108" y="12"/>
                  </a:cubicBezTo>
                  <a:cubicBezTo>
                    <a:pt x="146" y="24"/>
                    <a:pt x="167" y="65"/>
                    <a:pt x="155" y="103"/>
                  </a:cubicBezTo>
                  <a:lnTo>
                    <a:pt x="150" y="118"/>
                  </a:lnTo>
                  <a:cubicBezTo>
                    <a:pt x="140" y="149"/>
                    <a:pt x="112" y="169"/>
                    <a:pt x="81" y="169"/>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chemeClr val="bg2">
                    <a:lumMod val="50000"/>
                  </a:schemeClr>
                </a:solidFill>
                <a:effectLst/>
                <a:uLnTx/>
                <a:uFillTx/>
                <a:latin typeface="Corbel" panose="020B0503020204020204" pitchFamily="34" charset="0"/>
                <a:ea typeface="+mn-ea"/>
                <a:cs typeface="+mn-cs"/>
              </a:endParaRPr>
            </a:p>
          </p:txBody>
        </p:sp>
        <p:sp>
          <p:nvSpPr>
            <p:cNvPr id="16" name="Freeform 198">
              <a:extLst>
                <a:ext uri="{FF2B5EF4-FFF2-40B4-BE49-F238E27FC236}">
                  <a16:creationId xmlns:a16="http://schemas.microsoft.com/office/drawing/2014/main" id="{0C78DCD4-FC04-4384-83CE-0481373753BA}"/>
                </a:ext>
              </a:extLst>
            </p:cNvPr>
            <p:cNvSpPr>
              <a:spLocks/>
            </p:cNvSpPr>
            <p:nvPr/>
          </p:nvSpPr>
          <p:spPr bwMode="auto">
            <a:xfrm>
              <a:off x="6652535" y="1690066"/>
              <a:ext cx="390926" cy="562551"/>
            </a:xfrm>
            <a:custGeom>
              <a:avLst/>
              <a:gdLst>
                <a:gd name="T0" fmla="*/ 197 w 510"/>
                <a:gd name="T1" fmla="*/ 738 h 738"/>
                <a:gd name="T2" fmla="*/ 156 w 510"/>
                <a:gd name="T3" fmla="*/ 726 h 738"/>
                <a:gd name="T4" fmla="*/ 137 w 510"/>
                <a:gd name="T5" fmla="*/ 625 h 738"/>
                <a:gd name="T6" fmla="*/ 334 w 510"/>
                <a:gd name="T7" fmla="*/ 336 h 738"/>
                <a:gd name="T8" fmla="*/ 42 w 510"/>
                <a:gd name="T9" fmla="*/ 143 h 738"/>
                <a:gd name="T10" fmla="*/ 22 w 510"/>
                <a:gd name="T11" fmla="*/ 42 h 738"/>
                <a:gd name="T12" fmla="*/ 123 w 510"/>
                <a:gd name="T13" fmla="*/ 22 h 738"/>
                <a:gd name="T14" fmla="*/ 476 w 510"/>
                <a:gd name="T15" fmla="*/ 256 h 738"/>
                <a:gd name="T16" fmla="*/ 507 w 510"/>
                <a:gd name="T17" fmla="*/ 303 h 738"/>
                <a:gd name="T18" fmla="*/ 495 w 510"/>
                <a:gd name="T19" fmla="*/ 358 h 738"/>
                <a:gd name="T20" fmla="*/ 257 w 510"/>
                <a:gd name="T21" fmla="*/ 707 h 738"/>
                <a:gd name="T22" fmla="*/ 197 w 510"/>
                <a:gd name="T23" fmla="*/ 738 h 7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10" h="738">
                  <a:moveTo>
                    <a:pt x="197" y="738"/>
                  </a:moveTo>
                  <a:cubicBezTo>
                    <a:pt x="183" y="738"/>
                    <a:pt x="169" y="734"/>
                    <a:pt x="156" y="726"/>
                  </a:cubicBezTo>
                  <a:cubicBezTo>
                    <a:pt x="123" y="703"/>
                    <a:pt x="115" y="658"/>
                    <a:pt x="137" y="625"/>
                  </a:cubicBezTo>
                  <a:lnTo>
                    <a:pt x="334" y="336"/>
                  </a:lnTo>
                  <a:lnTo>
                    <a:pt x="42" y="143"/>
                  </a:lnTo>
                  <a:cubicBezTo>
                    <a:pt x="9" y="120"/>
                    <a:pt x="0" y="75"/>
                    <a:pt x="22" y="42"/>
                  </a:cubicBezTo>
                  <a:cubicBezTo>
                    <a:pt x="44" y="9"/>
                    <a:pt x="89" y="0"/>
                    <a:pt x="123" y="22"/>
                  </a:cubicBezTo>
                  <a:lnTo>
                    <a:pt x="476" y="256"/>
                  </a:lnTo>
                  <a:cubicBezTo>
                    <a:pt x="492" y="267"/>
                    <a:pt x="503" y="284"/>
                    <a:pt x="507" y="303"/>
                  </a:cubicBezTo>
                  <a:cubicBezTo>
                    <a:pt x="510" y="322"/>
                    <a:pt x="506" y="342"/>
                    <a:pt x="495" y="358"/>
                  </a:cubicBezTo>
                  <a:lnTo>
                    <a:pt x="257" y="707"/>
                  </a:lnTo>
                  <a:cubicBezTo>
                    <a:pt x="243" y="727"/>
                    <a:pt x="220" y="738"/>
                    <a:pt x="197" y="738"/>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chemeClr val="bg2">
                    <a:lumMod val="50000"/>
                  </a:schemeClr>
                </a:solidFill>
                <a:effectLst/>
                <a:uLnTx/>
                <a:uFillTx/>
                <a:latin typeface="Corbel" panose="020B0503020204020204" pitchFamily="34" charset="0"/>
                <a:ea typeface="+mn-ea"/>
                <a:cs typeface="+mn-cs"/>
              </a:endParaRPr>
            </a:p>
          </p:txBody>
        </p:sp>
      </p:grpSp>
      <p:sp>
        <p:nvSpPr>
          <p:cNvPr id="17" name="ZoneTexte 16"/>
          <p:cNvSpPr txBox="1"/>
          <p:nvPr/>
        </p:nvSpPr>
        <p:spPr>
          <a:xfrm>
            <a:off x="8239848" y="2029615"/>
            <a:ext cx="3113952" cy="1477328"/>
          </a:xfrm>
          <a:prstGeom prst="rect">
            <a:avLst/>
          </a:prstGeom>
          <a:noFill/>
        </p:spPr>
        <p:txBody>
          <a:bodyPr wrap="square" rtlCol="0">
            <a:spAutoFit/>
          </a:bodyPr>
          <a:lstStyle/>
          <a:p>
            <a:r>
              <a:rPr lang="fr-FR" sz="2400" dirty="0">
                <a:solidFill>
                  <a:schemeClr val="bg2">
                    <a:lumMod val="50000"/>
                  </a:schemeClr>
                </a:solidFill>
                <a:latin typeface="Corbel" panose="020B0503020204020204" pitchFamily="34" charset="0"/>
              </a:rPr>
              <a:t>Merci aux 3 principaux sites d’origine de ces visites!</a:t>
            </a:r>
          </a:p>
          <a:p>
            <a:endParaRPr lang="fr-FR" dirty="0">
              <a:solidFill>
                <a:schemeClr val="bg2">
                  <a:lumMod val="50000"/>
                </a:schemeClr>
              </a:solidFill>
              <a:latin typeface="Corbel" panose="020B0503020204020204" pitchFamily="34" charset="0"/>
            </a:endParaRPr>
          </a:p>
        </p:txBody>
      </p:sp>
      <p:graphicFrame>
        <p:nvGraphicFramePr>
          <p:cNvPr id="18" name="Tableau 17"/>
          <p:cNvGraphicFramePr>
            <a:graphicFrameLocks noGrp="1"/>
          </p:cNvGraphicFramePr>
          <p:nvPr>
            <p:extLst>
              <p:ext uri="{D42A27DB-BD31-4B8C-83A1-F6EECF244321}">
                <p14:modId xmlns:p14="http://schemas.microsoft.com/office/powerpoint/2010/main" val="1559101330"/>
              </p:ext>
            </p:extLst>
          </p:nvPr>
        </p:nvGraphicFramePr>
        <p:xfrm>
          <a:off x="8239848" y="3260647"/>
          <a:ext cx="3842188" cy="1097280"/>
        </p:xfrm>
        <a:graphic>
          <a:graphicData uri="http://schemas.openxmlformats.org/drawingml/2006/table">
            <a:tbl>
              <a:tblPr/>
              <a:tblGrid>
                <a:gridCol w="2927062">
                  <a:extLst>
                    <a:ext uri="{9D8B030D-6E8A-4147-A177-3AD203B41FA5}">
                      <a16:colId xmlns:a16="http://schemas.microsoft.com/office/drawing/2014/main" val="3589671925"/>
                    </a:ext>
                  </a:extLst>
                </a:gridCol>
                <a:gridCol w="915126">
                  <a:extLst>
                    <a:ext uri="{9D8B030D-6E8A-4147-A177-3AD203B41FA5}">
                      <a16:colId xmlns:a16="http://schemas.microsoft.com/office/drawing/2014/main" val="1530822224"/>
                    </a:ext>
                  </a:extLst>
                </a:gridCol>
              </a:tblGrid>
              <a:tr h="0">
                <a:tc>
                  <a:txBody>
                    <a:bodyPr/>
                    <a:lstStyle/>
                    <a:p>
                      <a:r>
                        <a:rPr lang="fr-FR" sz="1800" dirty="0">
                          <a:solidFill>
                            <a:schemeClr val="bg2">
                              <a:lumMod val="50000"/>
                            </a:schemeClr>
                          </a:solidFill>
                          <a:effectLst/>
                          <a:latin typeface="Corbel" panose="020B0503020204020204" pitchFamily="34" charset="0"/>
                        </a:rPr>
                        <a:t>bibliotheques.u-bordeaux.fr </a:t>
                      </a:r>
                    </a:p>
                  </a:txBody>
                  <a:tcPr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fr-FR" sz="1800">
                          <a:solidFill>
                            <a:schemeClr val="bg2">
                              <a:lumMod val="50000"/>
                            </a:schemeClr>
                          </a:solidFill>
                          <a:latin typeface="Corbel" panose="020B0503020204020204" pitchFamily="34" charset="0"/>
                        </a:rPr>
                        <a:t>636 </a:t>
                      </a:r>
                    </a:p>
                  </a:txBody>
                  <a:tcPr anchor="ctr">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00834440"/>
                  </a:ext>
                </a:extLst>
              </a:tr>
              <a:tr h="0">
                <a:tc>
                  <a:txBody>
                    <a:bodyPr/>
                    <a:lstStyle/>
                    <a:p>
                      <a:r>
                        <a:rPr lang="fr-FR" sz="1800" dirty="0">
                          <a:solidFill>
                            <a:schemeClr val="bg2">
                              <a:lumMod val="50000"/>
                            </a:schemeClr>
                          </a:solidFill>
                          <a:effectLst/>
                          <a:latin typeface="Corbel" panose="020B0503020204020204" pitchFamily="34" charset="0"/>
                        </a:rPr>
                        <a:t>portaildoc.univ-lyon1.fr </a:t>
                      </a: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fr-FR" sz="1800">
                          <a:solidFill>
                            <a:schemeClr val="bg2">
                              <a:lumMod val="50000"/>
                            </a:schemeClr>
                          </a:solidFill>
                          <a:latin typeface="Corbel" panose="020B0503020204020204" pitchFamily="34" charset="0"/>
                        </a:rPr>
                        <a:t>359 </a:t>
                      </a: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2244852"/>
                  </a:ext>
                </a:extLst>
              </a:tr>
              <a:tr h="0">
                <a:tc>
                  <a:txBody>
                    <a:bodyPr/>
                    <a:lstStyle/>
                    <a:p>
                      <a:r>
                        <a:rPr lang="fr-FR" sz="1800">
                          <a:solidFill>
                            <a:schemeClr val="bg2">
                              <a:lumMod val="50000"/>
                            </a:schemeClr>
                          </a:solidFill>
                          <a:effectLst/>
                          <a:latin typeface="Corbel" panose="020B0503020204020204" pitchFamily="34" charset="0"/>
                        </a:rPr>
                        <a:t>r.media.themeta.news </a:t>
                      </a: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r>
                        <a:rPr lang="fr-FR" sz="1800" dirty="0">
                          <a:solidFill>
                            <a:schemeClr val="bg2">
                              <a:lumMod val="50000"/>
                            </a:schemeClr>
                          </a:solidFill>
                          <a:latin typeface="Corbel" panose="020B0503020204020204" pitchFamily="34" charset="0"/>
                        </a:rPr>
                        <a:t>100</a:t>
                      </a: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92341050"/>
                  </a:ext>
                </a:extLst>
              </a:tr>
            </a:tbl>
          </a:graphicData>
        </a:graphic>
      </p:graphicFrame>
    </p:spTree>
    <p:extLst>
      <p:ext uri="{BB962C8B-B14F-4D97-AF65-F5344CB8AC3E}">
        <p14:creationId xmlns:p14="http://schemas.microsoft.com/office/powerpoint/2010/main" val="11370953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p:txBody>
          <a:bodyPr/>
          <a:lstStyle/>
          <a:p>
            <a:r>
              <a:rPr lang="fr-FR" dirty="0"/>
              <a:t>Bilan et perspectives : perspectives</a:t>
            </a:r>
          </a:p>
        </p:txBody>
      </p:sp>
      <p:sp>
        <p:nvSpPr>
          <p:cNvPr id="7" name="Espace réservé du contenu 6"/>
          <p:cNvSpPr>
            <a:spLocks noGrp="1"/>
          </p:cNvSpPr>
          <p:nvPr>
            <p:ph idx="1"/>
          </p:nvPr>
        </p:nvSpPr>
        <p:spPr>
          <a:xfrm>
            <a:off x="838200" y="1562979"/>
            <a:ext cx="10515600" cy="5158496"/>
          </a:xfrm>
        </p:spPr>
        <p:txBody>
          <a:bodyPr>
            <a:normAutofit/>
          </a:bodyPr>
          <a:lstStyle/>
          <a:p>
            <a:pPr>
              <a:lnSpc>
                <a:spcPct val="100000"/>
              </a:lnSpc>
            </a:pPr>
            <a:r>
              <a:rPr lang="fr-FR" dirty="0"/>
              <a:t> En cours : assurer la mise à jour des pages au fil de </a:t>
            </a:r>
            <a:r>
              <a:rPr lang="fr-FR" dirty="0" smtClean="0"/>
              <a:t>l’eau</a:t>
            </a:r>
          </a:p>
          <a:p>
            <a:pPr>
              <a:lnSpc>
                <a:spcPct val="100000"/>
              </a:lnSpc>
            </a:pPr>
            <a:r>
              <a:rPr lang="fr-FR" dirty="0"/>
              <a:t> Projets </a:t>
            </a:r>
            <a:r>
              <a:rPr lang="fr-FR" dirty="0" smtClean="0"/>
              <a:t>: </a:t>
            </a:r>
            <a:r>
              <a:rPr lang="fr-FR" dirty="0">
                <a:hlinkClick r:id="rId2"/>
              </a:rPr>
              <a:t>tickets ouverts avec le label « amélioration </a:t>
            </a:r>
            <a:r>
              <a:rPr lang="fr-FR" dirty="0" smtClean="0">
                <a:hlinkClick r:id="rId2"/>
              </a:rPr>
              <a:t>»</a:t>
            </a:r>
            <a:endParaRPr lang="fr-FR" dirty="0"/>
          </a:p>
          <a:p>
            <a:pPr lvl="1">
              <a:lnSpc>
                <a:spcPct val="100000"/>
              </a:lnSpc>
            </a:pPr>
            <a:r>
              <a:rPr lang="fr-FR" dirty="0" smtClean="0"/>
              <a:t>Ajouter </a:t>
            </a:r>
            <a:r>
              <a:rPr lang="fr-FR" dirty="0"/>
              <a:t>des </a:t>
            </a:r>
            <a:r>
              <a:rPr lang="fr-FR" b="1" dirty="0"/>
              <a:t>GIF</a:t>
            </a:r>
            <a:r>
              <a:rPr lang="fr-FR" dirty="0"/>
              <a:t> aux pages existantes de la </a:t>
            </a:r>
            <a:r>
              <a:rPr lang="fr-FR" dirty="0" smtClean="0"/>
              <a:t>documentation</a:t>
            </a:r>
          </a:p>
          <a:p>
            <a:pPr lvl="1">
              <a:lnSpc>
                <a:spcPct val="100000"/>
              </a:lnSpc>
            </a:pPr>
            <a:r>
              <a:rPr lang="fr-FR" dirty="0" smtClean="0"/>
              <a:t>Créer </a:t>
            </a:r>
            <a:r>
              <a:rPr lang="fr-FR" dirty="0"/>
              <a:t>des </a:t>
            </a:r>
            <a:r>
              <a:rPr lang="fr-FR" b="1" dirty="0"/>
              <a:t>contenus propres </a:t>
            </a:r>
            <a:r>
              <a:rPr lang="fr-FR" dirty="0"/>
              <a:t>à la documentation en français, distincts et distingués de la documentation </a:t>
            </a:r>
            <a:r>
              <a:rPr lang="fr-FR" dirty="0" smtClean="0"/>
              <a:t>originale</a:t>
            </a:r>
          </a:p>
          <a:p>
            <a:pPr lvl="1">
              <a:lnSpc>
                <a:spcPct val="100000"/>
              </a:lnSpc>
            </a:pPr>
            <a:r>
              <a:rPr lang="fr-FR" dirty="0"/>
              <a:t>C</a:t>
            </a:r>
            <a:r>
              <a:rPr lang="fr-FR" dirty="0" smtClean="0"/>
              <a:t>réer une sélection de </a:t>
            </a:r>
            <a:r>
              <a:rPr lang="fr-FR" b="1" dirty="0" smtClean="0"/>
              <a:t>vidéos</a:t>
            </a:r>
            <a:r>
              <a:rPr lang="fr-FR" dirty="0" smtClean="0"/>
              <a:t> en français ; </a:t>
            </a:r>
            <a:r>
              <a:rPr lang="fr-FR" dirty="0"/>
              <a:t>la page </a:t>
            </a:r>
            <a:r>
              <a:rPr lang="fr-FR" dirty="0">
                <a:hlinkClick r:id="rId3"/>
              </a:rPr>
              <a:t>https://</a:t>
            </a:r>
            <a:r>
              <a:rPr lang="fr-FR" dirty="0" smtClean="0">
                <a:hlinkClick r:id="rId3"/>
              </a:rPr>
              <a:t>www.zotero.org/support/screencast_tutorials</a:t>
            </a:r>
            <a:r>
              <a:rPr lang="fr-FR" dirty="0" smtClean="0"/>
              <a:t> </a:t>
            </a:r>
            <a:r>
              <a:rPr lang="fr-FR" dirty="0"/>
              <a:t>se réduit à un lien vers une liste de résultats de recherche dans </a:t>
            </a:r>
            <a:r>
              <a:rPr lang="fr-FR" dirty="0" smtClean="0"/>
              <a:t>Google</a:t>
            </a:r>
          </a:p>
          <a:p>
            <a:pPr lvl="1">
              <a:lnSpc>
                <a:spcPct val="100000"/>
              </a:lnSpc>
            </a:pPr>
            <a:r>
              <a:rPr lang="fr-FR" dirty="0" smtClean="0"/>
              <a:t>Recenser </a:t>
            </a:r>
            <a:r>
              <a:rPr lang="fr-FR" dirty="0"/>
              <a:t>les </a:t>
            </a:r>
            <a:r>
              <a:rPr lang="fr-FR" b="1" dirty="0"/>
              <a:t>documents de promotion </a:t>
            </a:r>
            <a:r>
              <a:rPr lang="fr-FR" dirty="0"/>
              <a:t>de </a:t>
            </a:r>
            <a:r>
              <a:rPr lang="fr-FR" dirty="0" err="1"/>
              <a:t>Zotero</a:t>
            </a:r>
            <a:r>
              <a:rPr lang="fr-FR" dirty="0"/>
              <a:t> : livrets, dépliants, etc. </a:t>
            </a:r>
            <a:r>
              <a:rPr lang="fr-FR" dirty="0" smtClean="0"/>
              <a:t>– NB n'a </a:t>
            </a:r>
            <a:r>
              <a:rPr lang="fr-FR" dirty="0"/>
              <a:t>pas vocation à recenser des supports de </a:t>
            </a:r>
            <a:r>
              <a:rPr lang="fr-FR" dirty="0" smtClean="0"/>
              <a:t>formation</a:t>
            </a:r>
          </a:p>
        </p:txBody>
      </p:sp>
      <p:sp>
        <p:nvSpPr>
          <p:cNvPr id="4" name="Espace réservé du pied de page 3"/>
          <p:cNvSpPr>
            <a:spLocks noGrp="1"/>
          </p:cNvSpPr>
          <p:nvPr>
            <p:ph type="ftr" sz="quarter" idx="11"/>
          </p:nvPr>
        </p:nvSpPr>
        <p:spPr/>
        <p:txBody>
          <a:bodyPr/>
          <a:lstStyle/>
          <a:p>
            <a:r>
              <a:rPr lang="fr-FR"/>
              <a:t>Traduire Zotero - LibreABC - 2023</a:t>
            </a:r>
          </a:p>
        </p:txBody>
      </p:sp>
      <p:sp>
        <p:nvSpPr>
          <p:cNvPr id="5" name="Espace réservé du numéro de diapositive 4"/>
          <p:cNvSpPr>
            <a:spLocks noGrp="1"/>
          </p:cNvSpPr>
          <p:nvPr>
            <p:ph type="sldNum" sz="quarter" idx="12"/>
          </p:nvPr>
        </p:nvSpPr>
        <p:spPr/>
        <p:txBody>
          <a:bodyPr/>
          <a:lstStyle/>
          <a:p>
            <a:fld id="{99E13252-68E5-4994-B57B-B03F39B52C7D}" type="slidenum">
              <a:rPr lang="fr-FR" smtClean="0"/>
              <a:t>21</a:t>
            </a:fld>
            <a:endParaRPr lang="fr-FR" dirty="0"/>
          </a:p>
        </p:txBody>
      </p:sp>
    </p:spTree>
    <p:extLst>
      <p:ext uri="{BB962C8B-B14F-4D97-AF65-F5344CB8AC3E}">
        <p14:creationId xmlns:p14="http://schemas.microsoft.com/office/powerpoint/2010/main" val="23029170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p:txBody>
          <a:bodyPr/>
          <a:lstStyle/>
          <a:p>
            <a:r>
              <a:rPr lang="fr-FR" dirty="0"/>
              <a:t>Bilan et perspectives : perspectives</a:t>
            </a:r>
          </a:p>
        </p:txBody>
      </p:sp>
      <p:sp>
        <p:nvSpPr>
          <p:cNvPr id="7" name="Espace réservé du contenu 6"/>
          <p:cNvSpPr>
            <a:spLocks noGrp="1"/>
          </p:cNvSpPr>
          <p:nvPr>
            <p:ph idx="1"/>
          </p:nvPr>
        </p:nvSpPr>
        <p:spPr>
          <a:xfrm>
            <a:off x="838200" y="1562979"/>
            <a:ext cx="10515600" cy="5158496"/>
          </a:xfrm>
        </p:spPr>
        <p:txBody>
          <a:bodyPr>
            <a:normAutofit/>
          </a:bodyPr>
          <a:lstStyle/>
          <a:p>
            <a:pPr marL="0" indent="0">
              <a:buNone/>
            </a:pPr>
            <a:r>
              <a:rPr lang="fr-FR" sz="3500" dirty="0"/>
              <a:t>Comment contribuer?</a:t>
            </a:r>
            <a:endParaRPr lang="fr-FR" dirty="0"/>
          </a:p>
          <a:p>
            <a:pPr marL="0" indent="0">
              <a:buNone/>
            </a:pPr>
            <a:r>
              <a:rPr lang="fr-FR" sz="3500" dirty="0"/>
              <a:t>Contactez-nous : </a:t>
            </a:r>
            <a:r>
              <a:rPr lang="fr-FR" sz="3500" dirty="0">
                <a:hlinkClick r:id="rId3"/>
              </a:rPr>
              <a:t>contact@zotero-fr.org</a:t>
            </a:r>
            <a:r>
              <a:rPr lang="fr-FR" sz="3500" dirty="0"/>
              <a:t> </a:t>
            </a:r>
          </a:p>
        </p:txBody>
      </p:sp>
      <p:sp>
        <p:nvSpPr>
          <p:cNvPr id="4" name="Espace réservé du pied de page 3"/>
          <p:cNvSpPr>
            <a:spLocks noGrp="1"/>
          </p:cNvSpPr>
          <p:nvPr>
            <p:ph type="ftr" sz="quarter" idx="11"/>
          </p:nvPr>
        </p:nvSpPr>
        <p:spPr/>
        <p:txBody>
          <a:bodyPr/>
          <a:lstStyle/>
          <a:p>
            <a:r>
              <a:rPr lang="fr-FR"/>
              <a:t>Traduire Zotero - LibreABC - 2023</a:t>
            </a:r>
          </a:p>
        </p:txBody>
      </p:sp>
      <p:sp>
        <p:nvSpPr>
          <p:cNvPr id="5" name="Espace réservé du numéro de diapositive 4"/>
          <p:cNvSpPr>
            <a:spLocks noGrp="1"/>
          </p:cNvSpPr>
          <p:nvPr>
            <p:ph type="sldNum" sz="quarter" idx="12"/>
          </p:nvPr>
        </p:nvSpPr>
        <p:spPr/>
        <p:txBody>
          <a:bodyPr/>
          <a:lstStyle/>
          <a:p>
            <a:fld id="{99E13252-68E5-4994-B57B-B03F39B52C7D}" type="slidenum">
              <a:rPr lang="fr-FR" smtClean="0"/>
              <a:t>22</a:t>
            </a:fld>
            <a:endParaRPr lang="fr-FR"/>
          </a:p>
        </p:txBody>
      </p:sp>
      <p:grpSp>
        <p:nvGrpSpPr>
          <p:cNvPr id="65" name="Workgroup" descr="{&quot;Key&quot;:&quot;POWER_USER_SHAPE_ICON&quot;,&quot;Value&quot;:&quot;POWER_USER_SHAPE_ICON_STYLE_1&quot;}">
            <a:extLst>
              <a:ext uri="{FF2B5EF4-FFF2-40B4-BE49-F238E27FC236}">
                <a16:creationId xmlns:a16="http://schemas.microsoft.com/office/drawing/2014/main" id="{02388EDA-9FA0-47BF-9759-15DB22713F56}"/>
              </a:ext>
            </a:extLst>
          </p:cNvPr>
          <p:cNvGrpSpPr>
            <a:grpSpLocks noChangeAspect="1"/>
          </p:cNvGrpSpPr>
          <p:nvPr/>
        </p:nvGrpSpPr>
        <p:grpSpPr>
          <a:xfrm>
            <a:off x="1028006" y="3311802"/>
            <a:ext cx="1771286" cy="2394954"/>
            <a:chOff x="1071032" y="2498360"/>
            <a:chExt cx="691585" cy="935091"/>
          </a:xfrm>
          <a:noFill/>
        </p:grpSpPr>
        <p:grpSp>
          <p:nvGrpSpPr>
            <p:cNvPr id="66" name="Team2" descr="{&quot;Key&quot;:&quot;POWER_USER_SHAPE_ICON&quot;,&quot;Value&quot;:&quot;POWER_USER_SHAPE_ICON_STYLE_1&quot;}">
              <a:extLst>
                <a:ext uri="{FF2B5EF4-FFF2-40B4-BE49-F238E27FC236}">
                  <a16:creationId xmlns:a16="http://schemas.microsoft.com/office/drawing/2014/main" id="{8181FFDF-F9AD-4427-B6CE-46CF4F4E7573}"/>
                </a:ext>
              </a:extLst>
            </p:cNvPr>
            <p:cNvGrpSpPr>
              <a:grpSpLocks noChangeAspect="1"/>
            </p:cNvGrpSpPr>
            <p:nvPr>
              <p:custDataLst>
                <p:tags r:id="rId1"/>
              </p:custDataLst>
            </p:nvPr>
          </p:nvGrpSpPr>
          <p:grpSpPr>
            <a:xfrm>
              <a:off x="1071032" y="2836233"/>
              <a:ext cx="691585" cy="597218"/>
              <a:chOff x="7043738" y="352425"/>
              <a:chExt cx="814388" cy="703263"/>
            </a:xfrm>
            <a:grpFill/>
          </p:grpSpPr>
          <p:sp>
            <p:nvSpPr>
              <p:cNvPr id="71" name="Freeform 107">
                <a:extLst>
                  <a:ext uri="{FF2B5EF4-FFF2-40B4-BE49-F238E27FC236}">
                    <a16:creationId xmlns:a16="http://schemas.microsoft.com/office/drawing/2014/main" id="{27C59057-9843-42CB-A911-CECE0E911466}"/>
                  </a:ext>
                </a:extLst>
              </p:cNvPr>
              <p:cNvSpPr>
                <a:spLocks/>
              </p:cNvSpPr>
              <p:nvPr/>
            </p:nvSpPr>
            <p:spPr bwMode="auto">
              <a:xfrm>
                <a:off x="7288213" y="581025"/>
                <a:ext cx="327025" cy="474663"/>
              </a:xfrm>
              <a:custGeom>
                <a:avLst/>
                <a:gdLst>
                  <a:gd name="T0" fmla="*/ 362 w 436"/>
                  <a:gd name="T1" fmla="*/ 631 h 631"/>
                  <a:gd name="T2" fmla="*/ 362 w 436"/>
                  <a:gd name="T3" fmla="*/ 455 h 631"/>
                  <a:gd name="T4" fmla="*/ 435 w 436"/>
                  <a:gd name="T5" fmla="*/ 391 h 631"/>
                  <a:gd name="T6" fmla="*/ 436 w 436"/>
                  <a:gd name="T7" fmla="*/ 168 h 631"/>
                  <a:gd name="T8" fmla="*/ 292 w 436"/>
                  <a:gd name="T9" fmla="*/ 0 h 631"/>
                  <a:gd name="T10" fmla="*/ 218 w 436"/>
                  <a:gd name="T11" fmla="*/ 62 h 631"/>
                  <a:gd name="T12" fmla="*/ 144 w 436"/>
                  <a:gd name="T13" fmla="*/ 0 h 631"/>
                  <a:gd name="T14" fmla="*/ 0 w 436"/>
                  <a:gd name="T15" fmla="*/ 168 h 631"/>
                  <a:gd name="T16" fmla="*/ 0 w 436"/>
                  <a:gd name="T17" fmla="*/ 391 h 631"/>
                  <a:gd name="T18" fmla="*/ 73 w 436"/>
                  <a:gd name="T19" fmla="*/ 455 h 631"/>
                  <a:gd name="T20" fmla="*/ 73 w 436"/>
                  <a:gd name="T21" fmla="*/ 631 h 6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6" h="631">
                    <a:moveTo>
                      <a:pt x="362" y="631"/>
                    </a:moveTo>
                    <a:lnTo>
                      <a:pt x="362" y="455"/>
                    </a:lnTo>
                    <a:cubicBezTo>
                      <a:pt x="411" y="455"/>
                      <a:pt x="435" y="426"/>
                      <a:pt x="435" y="391"/>
                    </a:cubicBezTo>
                    <a:lnTo>
                      <a:pt x="436" y="168"/>
                    </a:lnTo>
                    <a:cubicBezTo>
                      <a:pt x="436" y="52"/>
                      <a:pt x="386" y="6"/>
                      <a:pt x="292" y="0"/>
                    </a:cubicBezTo>
                    <a:lnTo>
                      <a:pt x="218" y="62"/>
                    </a:lnTo>
                    <a:lnTo>
                      <a:pt x="144" y="0"/>
                    </a:lnTo>
                    <a:cubicBezTo>
                      <a:pt x="50" y="6"/>
                      <a:pt x="0" y="52"/>
                      <a:pt x="0" y="168"/>
                    </a:cubicBezTo>
                    <a:lnTo>
                      <a:pt x="0" y="391"/>
                    </a:lnTo>
                    <a:cubicBezTo>
                      <a:pt x="0" y="426"/>
                      <a:pt x="26" y="455"/>
                      <a:pt x="73" y="455"/>
                    </a:cubicBezTo>
                    <a:lnTo>
                      <a:pt x="73" y="631"/>
                    </a:lnTo>
                  </a:path>
                </a:pathLst>
              </a:custGeom>
              <a:grpFill/>
              <a:ln w="25400" cap="flat">
                <a:solidFill>
                  <a:srgbClr val="C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C00000"/>
                  </a:solidFill>
                  <a:effectLst/>
                  <a:uLnTx/>
                  <a:uFillTx/>
                  <a:latin typeface="Corbel" panose="020B0503020204020204" pitchFamily="34" charset="0"/>
                  <a:ea typeface="+mn-ea"/>
                  <a:cs typeface="+mn-cs"/>
                </a:endParaRPr>
              </a:p>
            </p:txBody>
          </p:sp>
          <p:sp>
            <p:nvSpPr>
              <p:cNvPr id="72" name="Oval 108">
                <a:extLst>
                  <a:ext uri="{FF2B5EF4-FFF2-40B4-BE49-F238E27FC236}">
                    <a16:creationId xmlns:a16="http://schemas.microsoft.com/office/drawing/2014/main" id="{71488977-4439-4CFB-82EC-F5C7E1F59765}"/>
                  </a:ext>
                </a:extLst>
              </p:cNvPr>
              <p:cNvSpPr>
                <a:spLocks noChangeArrowheads="1"/>
              </p:cNvSpPr>
              <p:nvPr/>
            </p:nvSpPr>
            <p:spPr bwMode="auto">
              <a:xfrm>
                <a:off x="7359650" y="352425"/>
                <a:ext cx="182563" cy="184150"/>
              </a:xfrm>
              <a:prstGeom prst="ellipse">
                <a:avLst/>
              </a:prstGeom>
              <a:grpFill/>
              <a:ln w="25400" cap="flat">
                <a:solidFill>
                  <a:srgbClr val="C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C00000"/>
                  </a:solidFill>
                  <a:effectLst/>
                  <a:uLnTx/>
                  <a:uFillTx/>
                  <a:latin typeface="Corbel" panose="020B0503020204020204" pitchFamily="34" charset="0"/>
                  <a:ea typeface="+mn-ea"/>
                  <a:cs typeface="+mn-cs"/>
                </a:endParaRPr>
              </a:p>
            </p:txBody>
          </p:sp>
          <p:sp>
            <p:nvSpPr>
              <p:cNvPr id="73" name="Freeform 109">
                <a:extLst>
                  <a:ext uri="{FF2B5EF4-FFF2-40B4-BE49-F238E27FC236}">
                    <a16:creationId xmlns:a16="http://schemas.microsoft.com/office/drawing/2014/main" id="{BBD00C21-8B82-4FCC-8727-4D1F2A0BE518}"/>
                  </a:ext>
                </a:extLst>
              </p:cNvPr>
              <p:cNvSpPr>
                <a:spLocks/>
              </p:cNvSpPr>
              <p:nvPr/>
            </p:nvSpPr>
            <p:spPr bwMode="auto">
              <a:xfrm>
                <a:off x="7043738" y="644525"/>
                <a:ext cx="244475" cy="381000"/>
              </a:xfrm>
              <a:custGeom>
                <a:avLst/>
                <a:gdLst>
                  <a:gd name="T0" fmla="*/ 325 w 325"/>
                  <a:gd name="T1" fmla="*/ 63 h 508"/>
                  <a:gd name="T2" fmla="*/ 224 w 325"/>
                  <a:gd name="T3" fmla="*/ 0 h 508"/>
                  <a:gd name="T4" fmla="*/ 168 w 325"/>
                  <a:gd name="T5" fmla="*/ 45 h 508"/>
                  <a:gd name="T6" fmla="*/ 111 w 325"/>
                  <a:gd name="T7" fmla="*/ 0 h 508"/>
                  <a:gd name="T8" fmla="*/ 0 w 325"/>
                  <a:gd name="T9" fmla="*/ 129 h 508"/>
                  <a:gd name="T10" fmla="*/ 1 w 325"/>
                  <a:gd name="T11" fmla="*/ 301 h 508"/>
                  <a:gd name="T12" fmla="*/ 56 w 325"/>
                  <a:gd name="T13" fmla="*/ 350 h 508"/>
                  <a:gd name="T14" fmla="*/ 56 w 325"/>
                  <a:gd name="T15" fmla="*/ 508 h 5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5" h="508">
                    <a:moveTo>
                      <a:pt x="325" y="63"/>
                    </a:moveTo>
                    <a:cubicBezTo>
                      <a:pt x="309" y="22"/>
                      <a:pt x="275" y="3"/>
                      <a:pt x="224" y="0"/>
                    </a:cubicBezTo>
                    <a:lnTo>
                      <a:pt x="168" y="45"/>
                    </a:lnTo>
                    <a:lnTo>
                      <a:pt x="111" y="0"/>
                    </a:lnTo>
                    <a:cubicBezTo>
                      <a:pt x="39" y="5"/>
                      <a:pt x="0" y="41"/>
                      <a:pt x="0" y="129"/>
                    </a:cubicBezTo>
                    <a:lnTo>
                      <a:pt x="1" y="301"/>
                    </a:lnTo>
                    <a:cubicBezTo>
                      <a:pt x="1" y="328"/>
                      <a:pt x="20" y="350"/>
                      <a:pt x="56" y="350"/>
                    </a:cubicBezTo>
                    <a:lnTo>
                      <a:pt x="56" y="508"/>
                    </a:lnTo>
                  </a:path>
                </a:pathLst>
              </a:custGeom>
              <a:grpFill/>
              <a:ln w="25400" cap="flat">
                <a:solidFill>
                  <a:srgbClr val="C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C00000"/>
                  </a:solidFill>
                  <a:effectLst/>
                  <a:uLnTx/>
                  <a:uFillTx/>
                  <a:latin typeface="Corbel" panose="020B0503020204020204" pitchFamily="34" charset="0"/>
                  <a:ea typeface="+mn-ea"/>
                  <a:cs typeface="+mn-cs"/>
                </a:endParaRPr>
              </a:p>
            </p:txBody>
          </p:sp>
          <p:sp>
            <p:nvSpPr>
              <p:cNvPr id="74" name="Freeform 110">
                <a:extLst>
                  <a:ext uri="{FF2B5EF4-FFF2-40B4-BE49-F238E27FC236}">
                    <a16:creationId xmlns:a16="http://schemas.microsoft.com/office/drawing/2014/main" id="{5C8C6329-A980-42C3-BFFF-CD5FCE49B40E}"/>
                  </a:ext>
                </a:extLst>
              </p:cNvPr>
              <p:cNvSpPr>
                <a:spLocks/>
              </p:cNvSpPr>
              <p:nvPr/>
            </p:nvSpPr>
            <p:spPr bwMode="auto">
              <a:xfrm>
                <a:off x="7253288" y="890588"/>
                <a:ext cx="36513" cy="134938"/>
              </a:xfrm>
              <a:custGeom>
                <a:avLst/>
                <a:gdLst>
                  <a:gd name="T0" fmla="*/ 0 w 49"/>
                  <a:gd name="T1" fmla="*/ 180 h 180"/>
                  <a:gd name="T2" fmla="*/ 1 w 49"/>
                  <a:gd name="T3" fmla="*/ 22 h 180"/>
                  <a:gd name="T4" fmla="*/ 49 w 49"/>
                  <a:gd name="T5" fmla="*/ 0 h 180"/>
                </a:gdLst>
                <a:ahLst/>
                <a:cxnLst>
                  <a:cxn ang="0">
                    <a:pos x="T0" y="T1"/>
                  </a:cxn>
                  <a:cxn ang="0">
                    <a:pos x="T2" y="T3"/>
                  </a:cxn>
                  <a:cxn ang="0">
                    <a:pos x="T4" y="T5"/>
                  </a:cxn>
                </a:cxnLst>
                <a:rect l="0" t="0" r="r" b="b"/>
                <a:pathLst>
                  <a:path w="49" h="180">
                    <a:moveTo>
                      <a:pt x="0" y="180"/>
                    </a:moveTo>
                    <a:lnTo>
                      <a:pt x="1" y="22"/>
                    </a:lnTo>
                    <a:cubicBezTo>
                      <a:pt x="24" y="22"/>
                      <a:pt x="40" y="14"/>
                      <a:pt x="49" y="0"/>
                    </a:cubicBezTo>
                  </a:path>
                </a:pathLst>
              </a:custGeom>
              <a:grpFill/>
              <a:ln w="25400" cap="flat">
                <a:solidFill>
                  <a:srgbClr val="C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C00000"/>
                  </a:solidFill>
                  <a:effectLst/>
                  <a:uLnTx/>
                  <a:uFillTx/>
                  <a:latin typeface="Corbel" panose="020B0503020204020204" pitchFamily="34" charset="0"/>
                  <a:ea typeface="+mn-ea"/>
                  <a:cs typeface="+mn-cs"/>
                </a:endParaRPr>
              </a:p>
            </p:txBody>
          </p:sp>
          <p:sp>
            <p:nvSpPr>
              <p:cNvPr id="75" name="Freeform 111">
                <a:extLst>
                  <a:ext uri="{FF2B5EF4-FFF2-40B4-BE49-F238E27FC236}">
                    <a16:creationId xmlns:a16="http://schemas.microsoft.com/office/drawing/2014/main" id="{25896BDA-2EC0-40D4-828B-E5D5464A3EA4}"/>
                  </a:ext>
                </a:extLst>
              </p:cNvPr>
              <p:cNvSpPr>
                <a:spLocks/>
              </p:cNvSpPr>
              <p:nvPr/>
            </p:nvSpPr>
            <p:spPr bwMode="auto">
              <a:xfrm>
                <a:off x="7612063" y="890588"/>
                <a:ext cx="36513" cy="134938"/>
              </a:xfrm>
              <a:custGeom>
                <a:avLst/>
                <a:gdLst>
                  <a:gd name="T0" fmla="*/ 0 w 48"/>
                  <a:gd name="T1" fmla="*/ 0 h 180"/>
                  <a:gd name="T2" fmla="*/ 48 w 48"/>
                  <a:gd name="T3" fmla="*/ 22 h 180"/>
                  <a:gd name="T4" fmla="*/ 48 w 48"/>
                  <a:gd name="T5" fmla="*/ 180 h 180"/>
                </a:gdLst>
                <a:ahLst/>
                <a:cxnLst>
                  <a:cxn ang="0">
                    <a:pos x="T0" y="T1"/>
                  </a:cxn>
                  <a:cxn ang="0">
                    <a:pos x="T2" y="T3"/>
                  </a:cxn>
                  <a:cxn ang="0">
                    <a:pos x="T4" y="T5"/>
                  </a:cxn>
                </a:cxnLst>
                <a:rect l="0" t="0" r="r" b="b"/>
                <a:pathLst>
                  <a:path w="48" h="180">
                    <a:moveTo>
                      <a:pt x="0" y="0"/>
                    </a:moveTo>
                    <a:cubicBezTo>
                      <a:pt x="8" y="14"/>
                      <a:pt x="25" y="22"/>
                      <a:pt x="48" y="22"/>
                    </a:cubicBezTo>
                    <a:lnTo>
                      <a:pt x="48" y="180"/>
                    </a:lnTo>
                  </a:path>
                </a:pathLst>
              </a:custGeom>
              <a:grpFill/>
              <a:ln w="25400" cap="flat">
                <a:solidFill>
                  <a:srgbClr val="C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C00000"/>
                  </a:solidFill>
                  <a:effectLst/>
                  <a:uLnTx/>
                  <a:uFillTx/>
                  <a:latin typeface="Corbel" panose="020B0503020204020204" pitchFamily="34" charset="0"/>
                  <a:ea typeface="+mn-ea"/>
                  <a:cs typeface="+mn-cs"/>
                </a:endParaRPr>
              </a:p>
            </p:txBody>
          </p:sp>
          <p:sp>
            <p:nvSpPr>
              <p:cNvPr id="76" name="Oval 112">
                <a:extLst>
                  <a:ext uri="{FF2B5EF4-FFF2-40B4-BE49-F238E27FC236}">
                    <a16:creationId xmlns:a16="http://schemas.microsoft.com/office/drawing/2014/main" id="{B626172F-3723-4EA3-A863-E1717D3A2DD3}"/>
                  </a:ext>
                </a:extLst>
              </p:cNvPr>
              <p:cNvSpPr>
                <a:spLocks noChangeArrowheads="1"/>
              </p:cNvSpPr>
              <p:nvPr/>
            </p:nvSpPr>
            <p:spPr bwMode="auto">
              <a:xfrm>
                <a:off x="7099300" y="457200"/>
                <a:ext cx="141288" cy="141288"/>
              </a:xfrm>
              <a:prstGeom prst="ellipse">
                <a:avLst/>
              </a:prstGeom>
              <a:grpFill/>
              <a:ln w="25400" cap="flat">
                <a:solidFill>
                  <a:srgbClr val="C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C00000"/>
                  </a:solidFill>
                  <a:effectLst/>
                  <a:uLnTx/>
                  <a:uFillTx/>
                  <a:latin typeface="Corbel" panose="020B0503020204020204" pitchFamily="34" charset="0"/>
                  <a:ea typeface="+mn-ea"/>
                  <a:cs typeface="+mn-cs"/>
                </a:endParaRPr>
              </a:p>
            </p:txBody>
          </p:sp>
          <p:sp>
            <p:nvSpPr>
              <p:cNvPr id="77" name="Freeform 113">
                <a:extLst>
                  <a:ext uri="{FF2B5EF4-FFF2-40B4-BE49-F238E27FC236}">
                    <a16:creationId xmlns:a16="http://schemas.microsoft.com/office/drawing/2014/main" id="{E38CDD29-4BCC-43E4-9833-F94AB5C79842}"/>
                  </a:ext>
                </a:extLst>
              </p:cNvPr>
              <p:cNvSpPr>
                <a:spLocks/>
              </p:cNvSpPr>
              <p:nvPr/>
            </p:nvSpPr>
            <p:spPr bwMode="auto">
              <a:xfrm>
                <a:off x="7615238" y="644525"/>
                <a:ext cx="242888" cy="381000"/>
              </a:xfrm>
              <a:custGeom>
                <a:avLst/>
                <a:gdLst>
                  <a:gd name="T0" fmla="*/ 268 w 324"/>
                  <a:gd name="T1" fmla="*/ 508 h 508"/>
                  <a:gd name="T2" fmla="*/ 268 w 324"/>
                  <a:gd name="T3" fmla="*/ 350 h 508"/>
                  <a:gd name="T4" fmla="*/ 324 w 324"/>
                  <a:gd name="T5" fmla="*/ 301 h 508"/>
                  <a:gd name="T6" fmla="*/ 324 w 324"/>
                  <a:gd name="T7" fmla="*/ 129 h 508"/>
                  <a:gd name="T8" fmla="*/ 213 w 324"/>
                  <a:gd name="T9" fmla="*/ 0 h 508"/>
                  <a:gd name="T10" fmla="*/ 157 w 324"/>
                  <a:gd name="T11" fmla="*/ 45 h 508"/>
                  <a:gd name="T12" fmla="*/ 100 w 324"/>
                  <a:gd name="T13" fmla="*/ 0 h 508"/>
                  <a:gd name="T14" fmla="*/ 0 w 324"/>
                  <a:gd name="T15" fmla="*/ 63 h 5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4" h="508">
                    <a:moveTo>
                      <a:pt x="268" y="508"/>
                    </a:moveTo>
                    <a:lnTo>
                      <a:pt x="268" y="350"/>
                    </a:lnTo>
                    <a:cubicBezTo>
                      <a:pt x="304" y="350"/>
                      <a:pt x="324" y="328"/>
                      <a:pt x="324" y="301"/>
                    </a:cubicBezTo>
                    <a:lnTo>
                      <a:pt x="324" y="129"/>
                    </a:lnTo>
                    <a:cubicBezTo>
                      <a:pt x="324" y="41"/>
                      <a:pt x="286" y="5"/>
                      <a:pt x="213" y="0"/>
                    </a:cubicBezTo>
                    <a:lnTo>
                      <a:pt x="157" y="45"/>
                    </a:lnTo>
                    <a:lnTo>
                      <a:pt x="100" y="0"/>
                    </a:lnTo>
                    <a:cubicBezTo>
                      <a:pt x="49" y="3"/>
                      <a:pt x="15" y="22"/>
                      <a:pt x="0" y="63"/>
                    </a:cubicBezTo>
                  </a:path>
                </a:pathLst>
              </a:custGeom>
              <a:grpFill/>
              <a:ln w="25400" cap="flat">
                <a:solidFill>
                  <a:srgbClr val="C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C00000"/>
                  </a:solidFill>
                  <a:effectLst/>
                  <a:uLnTx/>
                  <a:uFillTx/>
                  <a:latin typeface="Corbel" panose="020B0503020204020204" pitchFamily="34" charset="0"/>
                  <a:ea typeface="+mn-ea"/>
                  <a:cs typeface="+mn-cs"/>
                </a:endParaRPr>
              </a:p>
            </p:txBody>
          </p:sp>
          <p:sp>
            <p:nvSpPr>
              <p:cNvPr id="78" name="Oval 114">
                <a:extLst>
                  <a:ext uri="{FF2B5EF4-FFF2-40B4-BE49-F238E27FC236}">
                    <a16:creationId xmlns:a16="http://schemas.microsoft.com/office/drawing/2014/main" id="{AB9DE4AC-75C4-480E-A85B-3745E228283A}"/>
                  </a:ext>
                </a:extLst>
              </p:cNvPr>
              <p:cNvSpPr>
                <a:spLocks noChangeArrowheads="1"/>
              </p:cNvSpPr>
              <p:nvPr/>
            </p:nvSpPr>
            <p:spPr bwMode="auto">
              <a:xfrm>
                <a:off x="7661275" y="457200"/>
                <a:ext cx="141288" cy="141288"/>
              </a:xfrm>
              <a:prstGeom prst="ellipse">
                <a:avLst/>
              </a:prstGeom>
              <a:grpFill/>
              <a:ln w="25400" cap="flat">
                <a:solidFill>
                  <a:srgbClr val="C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C00000"/>
                  </a:solidFill>
                  <a:effectLst/>
                  <a:uLnTx/>
                  <a:uFillTx/>
                  <a:latin typeface="Corbel" panose="020B0503020204020204" pitchFamily="34" charset="0"/>
                  <a:ea typeface="+mn-ea"/>
                  <a:cs typeface="+mn-cs"/>
                </a:endParaRPr>
              </a:p>
            </p:txBody>
          </p:sp>
        </p:grpSp>
        <p:grpSp>
          <p:nvGrpSpPr>
            <p:cNvPr id="67" name="Group 719">
              <a:extLst>
                <a:ext uri="{FF2B5EF4-FFF2-40B4-BE49-F238E27FC236}">
                  <a16:creationId xmlns:a16="http://schemas.microsoft.com/office/drawing/2014/main" id="{1BF416DA-7487-4065-AC8E-670C938BA9F7}"/>
                </a:ext>
              </a:extLst>
            </p:cNvPr>
            <p:cNvGrpSpPr/>
            <p:nvPr/>
          </p:nvGrpSpPr>
          <p:grpSpPr>
            <a:xfrm>
              <a:off x="1095376" y="2498360"/>
              <a:ext cx="569913" cy="276225"/>
              <a:chOff x="1095376" y="2495882"/>
              <a:chExt cx="569913" cy="276225"/>
            </a:xfrm>
            <a:grpFill/>
          </p:grpSpPr>
          <p:sp>
            <p:nvSpPr>
              <p:cNvPr id="68" name="Freeform 2115">
                <a:extLst>
                  <a:ext uri="{FF2B5EF4-FFF2-40B4-BE49-F238E27FC236}">
                    <a16:creationId xmlns:a16="http://schemas.microsoft.com/office/drawing/2014/main" id="{81172F46-AE4F-4A8F-8A1B-7C65FA690DB7}"/>
                  </a:ext>
                </a:extLst>
              </p:cNvPr>
              <p:cNvSpPr>
                <a:spLocks/>
              </p:cNvSpPr>
              <p:nvPr/>
            </p:nvSpPr>
            <p:spPr bwMode="auto">
              <a:xfrm>
                <a:off x="1270001" y="2581607"/>
                <a:ext cx="211138" cy="190500"/>
              </a:xfrm>
              <a:custGeom>
                <a:avLst/>
                <a:gdLst>
                  <a:gd name="T0" fmla="*/ 117 w 190"/>
                  <a:gd name="T1" fmla="*/ 167 h 170"/>
                  <a:gd name="T2" fmla="*/ 93 w 190"/>
                  <a:gd name="T3" fmla="*/ 119 h 170"/>
                  <a:gd name="T4" fmla="*/ 17 w 190"/>
                  <a:gd name="T5" fmla="*/ 119 h 170"/>
                  <a:gd name="T6" fmla="*/ 0 w 190"/>
                  <a:gd name="T7" fmla="*/ 103 h 170"/>
                  <a:gd name="T8" fmla="*/ 0 w 190"/>
                  <a:gd name="T9" fmla="*/ 17 h 170"/>
                  <a:gd name="T10" fmla="*/ 17 w 190"/>
                  <a:gd name="T11" fmla="*/ 0 h 170"/>
                  <a:gd name="T12" fmla="*/ 173 w 190"/>
                  <a:gd name="T13" fmla="*/ 0 h 170"/>
                  <a:gd name="T14" fmla="*/ 190 w 190"/>
                  <a:gd name="T15" fmla="*/ 17 h 170"/>
                  <a:gd name="T16" fmla="*/ 190 w 190"/>
                  <a:gd name="T17" fmla="*/ 103 h 170"/>
                  <a:gd name="T18" fmla="*/ 173 w 190"/>
                  <a:gd name="T19" fmla="*/ 119 h 170"/>
                  <a:gd name="T20" fmla="*/ 146 w 190"/>
                  <a:gd name="T21" fmla="*/ 119 h 170"/>
                  <a:gd name="T22" fmla="*/ 127 w 190"/>
                  <a:gd name="T23" fmla="*/ 166 h 170"/>
                  <a:gd name="T24" fmla="*/ 117 w 190"/>
                  <a:gd name="T25" fmla="*/ 167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0" h="170">
                    <a:moveTo>
                      <a:pt x="117" y="167"/>
                    </a:moveTo>
                    <a:lnTo>
                      <a:pt x="93" y="119"/>
                    </a:lnTo>
                    <a:lnTo>
                      <a:pt x="17" y="119"/>
                    </a:lnTo>
                    <a:cubicBezTo>
                      <a:pt x="8" y="119"/>
                      <a:pt x="0" y="112"/>
                      <a:pt x="0" y="103"/>
                    </a:cubicBezTo>
                    <a:lnTo>
                      <a:pt x="0" y="17"/>
                    </a:lnTo>
                    <a:cubicBezTo>
                      <a:pt x="0" y="8"/>
                      <a:pt x="8" y="0"/>
                      <a:pt x="17" y="0"/>
                    </a:cubicBezTo>
                    <a:lnTo>
                      <a:pt x="173" y="0"/>
                    </a:lnTo>
                    <a:cubicBezTo>
                      <a:pt x="182" y="0"/>
                      <a:pt x="190" y="8"/>
                      <a:pt x="190" y="17"/>
                    </a:cubicBezTo>
                    <a:lnTo>
                      <a:pt x="190" y="103"/>
                    </a:lnTo>
                    <a:cubicBezTo>
                      <a:pt x="190" y="112"/>
                      <a:pt x="182" y="119"/>
                      <a:pt x="173" y="119"/>
                    </a:cubicBezTo>
                    <a:lnTo>
                      <a:pt x="146" y="119"/>
                    </a:lnTo>
                    <a:lnTo>
                      <a:pt x="127" y="166"/>
                    </a:lnTo>
                    <a:cubicBezTo>
                      <a:pt x="125" y="170"/>
                      <a:pt x="119" y="170"/>
                      <a:pt x="117" y="167"/>
                    </a:cubicBezTo>
                    <a:close/>
                  </a:path>
                </a:pathLst>
              </a:custGeom>
              <a:grpFill/>
              <a:ln w="25400" cap="rnd">
                <a:solidFill>
                  <a:srgbClr val="C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C00000"/>
                  </a:solidFill>
                  <a:effectLst/>
                  <a:uLnTx/>
                  <a:uFillTx/>
                  <a:latin typeface="Corbel" panose="020B0503020204020204" pitchFamily="34" charset="0"/>
                  <a:ea typeface="+mn-ea"/>
                  <a:cs typeface="+mn-cs"/>
                </a:endParaRPr>
              </a:p>
            </p:txBody>
          </p:sp>
          <p:sp>
            <p:nvSpPr>
              <p:cNvPr id="69" name="Freeform: Shape 721">
                <a:extLst>
                  <a:ext uri="{FF2B5EF4-FFF2-40B4-BE49-F238E27FC236}">
                    <a16:creationId xmlns:a16="http://schemas.microsoft.com/office/drawing/2014/main" id="{01A5FE05-3370-442F-AC2A-F0C3FA887AAD}"/>
                  </a:ext>
                </a:extLst>
              </p:cNvPr>
              <p:cNvSpPr>
                <a:spLocks/>
              </p:cNvSpPr>
              <p:nvPr/>
            </p:nvSpPr>
            <p:spPr bwMode="auto">
              <a:xfrm>
                <a:off x="1095376" y="2495882"/>
                <a:ext cx="211138" cy="188094"/>
              </a:xfrm>
              <a:custGeom>
                <a:avLst/>
                <a:gdLst>
                  <a:gd name="connsiteX0" fmla="*/ 18891 w 211138"/>
                  <a:gd name="connsiteY0" fmla="*/ 0 h 188094"/>
                  <a:gd name="connsiteX1" fmla="*/ 192247 w 211138"/>
                  <a:gd name="connsiteY1" fmla="*/ 0 h 188094"/>
                  <a:gd name="connsiteX2" fmla="*/ 211138 w 211138"/>
                  <a:gd name="connsiteY2" fmla="*/ 17930 h 188094"/>
                  <a:gd name="connsiteX3" fmla="*/ 211138 w 211138"/>
                  <a:gd name="connsiteY3" fmla="*/ 85725 h 188094"/>
                  <a:gd name="connsiteX4" fmla="*/ 193516 w 211138"/>
                  <a:gd name="connsiteY4" fmla="*/ 85725 h 188094"/>
                  <a:gd name="connsiteX5" fmla="*/ 174625 w 211138"/>
                  <a:gd name="connsiteY5" fmla="*/ 104775 h 188094"/>
                  <a:gd name="connsiteX6" fmla="*/ 174625 w 211138"/>
                  <a:gd name="connsiteY6" fmla="*/ 133350 h 188094"/>
                  <a:gd name="connsiteX7" fmla="*/ 105569 w 211138"/>
                  <a:gd name="connsiteY7" fmla="*/ 133350 h 188094"/>
                  <a:gd name="connsiteX8" fmla="*/ 105569 w 211138"/>
                  <a:gd name="connsiteY8" fmla="*/ 181535 h 188094"/>
                  <a:gd name="connsiteX9" fmla="*/ 93345 w 211138"/>
                  <a:gd name="connsiteY9" fmla="*/ 186018 h 188094"/>
                  <a:gd name="connsiteX10" fmla="*/ 54451 w 211138"/>
                  <a:gd name="connsiteY10" fmla="*/ 133350 h 188094"/>
                  <a:gd name="connsiteX11" fmla="*/ 18891 w 211138"/>
                  <a:gd name="connsiteY11" fmla="*/ 133350 h 188094"/>
                  <a:gd name="connsiteX12" fmla="*/ 0 w 211138"/>
                  <a:gd name="connsiteY12" fmla="*/ 114300 h 188094"/>
                  <a:gd name="connsiteX13" fmla="*/ 0 w 211138"/>
                  <a:gd name="connsiteY13" fmla="*/ 17930 h 188094"/>
                  <a:gd name="connsiteX14" fmla="*/ 18891 w 211138"/>
                  <a:gd name="connsiteY14" fmla="*/ 0 h 188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1138" h="188094">
                    <a:moveTo>
                      <a:pt x="18891" y="0"/>
                    </a:moveTo>
                    <a:lnTo>
                      <a:pt x="192247" y="0"/>
                    </a:lnTo>
                    <a:cubicBezTo>
                      <a:pt x="202248" y="0"/>
                      <a:pt x="211138" y="7844"/>
                      <a:pt x="211138" y="17930"/>
                    </a:cubicBezTo>
                    <a:lnTo>
                      <a:pt x="211138" y="85725"/>
                    </a:lnTo>
                    <a:lnTo>
                      <a:pt x="193516" y="85725"/>
                    </a:lnTo>
                    <a:cubicBezTo>
                      <a:pt x="183515" y="85725"/>
                      <a:pt x="174625" y="94690"/>
                      <a:pt x="174625" y="104775"/>
                    </a:cubicBezTo>
                    <a:lnTo>
                      <a:pt x="174625" y="133350"/>
                    </a:lnTo>
                    <a:lnTo>
                      <a:pt x="105569" y="133350"/>
                    </a:lnTo>
                    <a:lnTo>
                      <a:pt x="105569" y="181535"/>
                    </a:lnTo>
                    <a:cubicBezTo>
                      <a:pt x="105569" y="187138"/>
                      <a:pt x="97790" y="190500"/>
                      <a:pt x="93345" y="186018"/>
                    </a:cubicBezTo>
                    <a:lnTo>
                      <a:pt x="54451" y="133350"/>
                    </a:lnTo>
                    <a:lnTo>
                      <a:pt x="18891" y="133350"/>
                    </a:lnTo>
                    <a:cubicBezTo>
                      <a:pt x="8890" y="133350"/>
                      <a:pt x="0" y="124385"/>
                      <a:pt x="0" y="114300"/>
                    </a:cubicBezTo>
                    <a:lnTo>
                      <a:pt x="0" y="17930"/>
                    </a:lnTo>
                    <a:cubicBezTo>
                      <a:pt x="0" y="7844"/>
                      <a:pt x="8890" y="0"/>
                      <a:pt x="18891" y="0"/>
                    </a:cubicBezTo>
                    <a:close/>
                  </a:path>
                </a:pathLst>
              </a:custGeom>
              <a:grpFill/>
              <a:ln w="25400" cap="rnd">
                <a:solidFill>
                  <a:srgbClr val="C00000"/>
                </a:solidFill>
                <a:prstDash val="solid"/>
                <a:round/>
                <a:headEnd/>
                <a:tailEnd/>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C00000"/>
                  </a:solidFill>
                  <a:effectLst/>
                  <a:uLnTx/>
                  <a:uFillTx/>
                  <a:latin typeface="Corbel" panose="020B0503020204020204" pitchFamily="34" charset="0"/>
                  <a:ea typeface="+mn-ea"/>
                  <a:cs typeface="+mn-cs"/>
                </a:endParaRPr>
              </a:p>
            </p:txBody>
          </p:sp>
          <p:sp>
            <p:nvSpPr>
              <p:cNvPr id="70" name="Freeform: Shape 722">
                <a:extLst>
                  <a:ext uri="{FF2B5EF4-FFF2-40B4-BE49-F238E27FC236}">
                    <a16:creationId xmlns:a16="http://schemas.microsoft.com/office/drawing/2014/main" id="{209CDA06-8607-4E0A-A1CE-7F3DDCBC606E}"/>
                  </a:ext>
                </a:extLst>
              </p:cNvPr>
              <p:cNvSpPr>
                <a:spLocks/>
              </p:cNvSpPr>
              <p:nvPr/>
            </p:nvSpPr>
            <p:spPr bwMode="auto">
              <a:xfrm>
                <a:off x="1454151" y="2495882"/>
                <a:ext cx="211138" cy="188094"/>
              </a:xfrm>
              <a:custGeom>
                <a:avLst/>
                <a:gdLst>
                  <a:gd name="connsiteX0" fmla="*/ 17874 w 211138"/>
                  <a:gd name="connsiteY0" fmla="*/ 0 h 188094"/>
                  <a:gd name="connsiteX1" fmla="*/ 193264 w 211138"/>
                  <a:gd name="connsiteY1" fmla="*/ 0 h 188094"/>
                  <a:gd name="connsiteX2" fmla="*/ 211138 w 211138"/>
                  <a:gd name="connsiteY2" fmla="*/ 17930 h 188094"/>
                  <a:gd name="connsiteX3" fmla="*/ 211138 w 211138"/>
                  <a:gd name="connsiteY3" fmla="*/ 114300 h 188094"/>
                  <a:gd name="connsiteX4" fmla="*/ 193264 w 211138"/>
                  <a:gd name="connsiteY4" fmla="*/ 133350 h 188094"/>
                  <a:gd name="connsiteX5" fmla="*/ 164219 w 211138"/>
                  <a:gd name="connsiteY5" fmla="*/ 133350 h 188094"/>
                  <a:gd name="connsiteX6" fmla="*/ 117299 w 211138"/>
                  <a:gd name="connsiteY6" fmla="*/ 186018 h 188094"/>
                  <a:gd name="connsiteX7" fmla="*/ 106128 w 211138"/>
                  <a:gd name="connsiteY7" fmla="*/ 181535 h 188094"/>
                  <a:gd name="connsiteX8" fmla="*/ 106128 w 211138"/>
                  <a:gd name="connsiteY8" fmla="*/ 133350 h 188094"/>
                  <a:gd name="connsiteX9" fmla="*/ 26988 w 211138"/>
                  <a:gd name="connsiteY9" fmla="*/ 133350 h 188094"/>
                  <a:gd name="connsiteX10" fmla="*/ 26988 w 211138"/>
                  <a:gd name="connsiteY10" fmla="*/ 104775 h 188094"/>
                  <a:gd name="connsiteX11" fmla="*/ 8097 w 211138"/>
                  <a:gd name="connsiteY11" fmla="*/ 85725 h 188094"/>
                  <a:gd name="connsiteX12" fmla="*/ 0 w 211138"/>
                  <a:gd name="connsiteY12" fmla="*/ 85725 h 188094"/>
                  <a:gd name="connsiteX13" fmla="*/ 0 w 211138"/>
                  <a:gd name="connsiteY13" fmla="*/ 17930 h 188094"/>
                  <a:gd name="connsiteX14" fmla="*/ 17874 w 211138"/>
                  <a:gd name="connsiteY14" fmla="*/ 0 h 188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1138" h="188094">
                    <a:moveTo>
                      <a:pt x="17874" y="0"/>
                    </a:moveTo>
                    <a:lnTo>
                      <a:pt x="193264" y="0"/>
                    </a:lnTo>
                    <a:cubicBezTo>
                      <a:pt x="203318" y="0"/>
                      <a:pt x="211138" y="7844"/>
                      <a:pt x="211138" y="17930"/>
                    </a:cubicBezTo>
                    <a:lnTo>
                      <a:pt x="211138" y="114300"/>
                    </a:lnTo>
                    <a:cubicBezTo>
                      <a:pt x="211138" y="124385"/>
                      <a:pt x="203318" y="133350"/>
                      <a:pt x="193264" y="133350"/>
                    </a:cubicBezTo>
                    <a:lnTo>
                      <a:pt x="164219" y="133350"/>
                    </a:lnTo>
                    <a:lnTo>
                      <a:pt x="117299" y="186018"/>
                    </a:lnTo>
                    <a:cubicBezTo>
                      <a:pt x="112830" y="190500"/>
                      <a:pt x="106128" y="187138"/>
                      <a:pt x="106128" y="181535"/>
                    </a:cubicBezTo>
                    <a:lnTo>
                      <a:pt x="106128" y="133350"/>
                    </a:lnTo>
                    <a:lnTo>
                      <a:pt x="26988" y="133350"/>
                    </a:lnTo>
                    <a:lnTo>
                      <a:pt x="26988" y="104775"/>
                    </a:lnTo>
                    <a:cubicBezTo>
                      <a:pt x="26988" y="94690"/>
                      <a:pt x="18098" y="85725"/>
                      <a:pt x="8097" y="85725"/>
                    </a:cubicBezTo>
                    <a:lnTo>
                      <a:pt x="0" y="85725"/>
                    </a:lnTo>
                    <a:lnTo>
                      <a:pt x="0" y="17930"/>
                    </a:lnTo>
                    <a:cubicBezTo>
                      <a:pt x="0" y="7844"/>
                      <a:pt x="7820" y="0"/>
                      <a:pt x="17874" y="0"/>
                    </a:cubicBezTo>
                    <a:close/>
                  </a:path>
                </a:pathLst>
              </a:custGeom>
              <a:grpFill/>
              <a:ln w="25400" cap="rnd">
                <a:solidFill>
                  <a:srgbClr val="C00000"/>
                </a:solidFill>
                <a:prstDash val="solid"/>
                <a:round/>
                <a:headEnd/>
                <a:tailEnd/>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C00000"/>
                  </a:solidFill>
                  <a:effectLst/>
                  <a:uLnTx/>
                  <a:uFillTx/>
                  <a:latin typeface="Corbel" panose="020B0503020204020204" pitchFamily="34" charset="0"/>
                  <a:ea typeface="+mn-ea"/>
                  <a:cs typeface="+mn-cs"/>
                </a:endParaRPr>
              </a:p>
            </p:txBody>
          </p:sp>
        </p:grpSp>
      </p:grpSp>
      <p:sp>
        <p:nvSpPr>
          <p:cNvPr id="79" name="Rectangle 78"/>
          <p:cNvSpPr/>
          <p:nvPr/>
        </p:nvSpPr>
        <p:spPr>
          <a:xfrm>
            <a:off x="3525966" y="3002594"/>
            <a:ext cx="7927964" cy="3022705"/>
          </a:xfrm>
          <a:prstGeom prst="rect">
            <a:avLst/>
          </a:prstGeom>
          <a:noFill/>
          <a:ln w="28575">
            <a:solidFill>
              <a:srgbClr val="C00000"/>
            </a:solidFill>
            <a:prstDash val="dashDot"/>
            <a:round/>
          </a:ln>
        </p:spPr>
        <p:style>
          <a:lnRef idx="2">
            <a:schemeClr val="dk1"/>
          </a:lnRef>
          <a:fillRef idx="1">
            <a:schemeClr val="lt1"/>
          </a:fillRef>
          <a:effectRef idx="0">
            <a:schemeClr val="dk1"/>
          </a:effectRef>
          <a:fontRef idx="minor">
            <a:schemeClr val="dk1"/>
          </a:fontRef>
        </p:style>
        <p:txBody>
          <a:bodyPr wrap="square" lIns="180000" tIns="180000" rIns="180000" bIns="180000">
            <a:spAutoFit/>
          </a:bodyPr>
          <a:lstStyle/>
          <a:p>
            <a:pPr>
              <a:lnSpc>
                <a:spcPct val="120000"/>
              </a:lnSpc>
            </a:pPr>
            <a:r>
              <a:rPr lang="fr-FR" sz="2400" dirty="0">
                <a:solidFill>
                  <a:schemeClr val="tx1"/>
                </a:solidFill>
                <a:latin typeface="Corbel" panose="020B0503020204020204" pitchFamily="34" charset="0"/>
              </a:rPr>
              <a:t>Il n’est pas nécessaire d’avoir des compétences techniques : </a:t>
            </a:r>
          </a:p>
          <a:p>
            <a:pPr indent="355600">
              <a:lnSpc>
                <a:spcPct val="120000"/>
              </a:lnSpc>
              <a:buFont typeface="Corbel" panose="020B0503020204020204" pitchFamily="34" charset="0"/>
              <a:buChar char="›"/>
            </a:pPr>
            <a:r>
              <a:rPr lang="fr-FR" sz="2400" dirty="0">
                <a:solidFill>
                  <a:schemeClr val="tx1"/>
                </a:solidFill>
                <a:latin typeface="Corbel" panose="020B0503020204020204" pitchFamily="34" charset="0"/>
              </a:rPr>
              <a:t> la production d’images n’en requiert pas,</a:t>
            </a:r>
          </a:p>
          <a:p>
            <a:pPr indent="355600">
              <a:lnSpc>
                <a:spcPct val="120000"/>
              </a:lnSpc>
              <a:buFont typeface="Corbel" panose="020B0503020204020204" pitchFamily="34" charset="0"/>
              <a:buChar char="›"/>
            </a:pPr>
            <a:r>
              <a:rPr lang="fr-FR" sz="2400" dirty="0">
                <a:solidFill>
                  <a:schemeClr val="tx1"/>
                </a:solidFill>
                <a:latin typeface="Corbel" panose="020B0503020204020204" pitchFamily="34" charset="0"/>
              </a:rPr>
              <a:t> la mise en forme des pages est limitée : des rudiments de </a:t>
            </a:r>
            <a:r>
              <a:rPr lang="fr-FR" sz="2400" dirty="0" err="1">
                <a:solidFill>
                  <a:schemeClr val="tx1"/>
                </a:solidFill>
                <a:latin typeface="Corbel" panose="020B0503020204020204" pitchFamily="34" charset="0"/>
              </a:rPr>
              <a:t>Markdown</a:t>
            </a:r>
            <a:r>
              <a:rPr lang="fr-FR" sz="2400" dirty="0">
                <a:solidFill>
                  <a:schemeClr val="tx1"/>
                </a:solidFill>
                <a:latin typeface="Corbel" panose="020B0503020204020204" pitchFamily="34" charset="0"/>
              </a:rPr>
              <a:t> suffisent, </a:t>
            </a:r>
          </a:p>
          <a:p>
            <a:pPr indent="355600">
              <a:lnSpc>
                <a:spcPct val="120000"/>
              </a:lnSpc>
              <a:buFont typeface="Corbel" panose="020B0503020204020204" pitchFamily="34" charset="0"/>
              <a:buChar char="›"/>
            </a:pPr>
            <a:r>
              <a:rPr lang="fr-FR" sz="2400" dirty="0">
                <a:solidFill>
                  <a:schemeClr val="tx1"/>
                </a:solidFill>
                <a:latin typeface="Corbel" panose="020B0503020204020204" pitchFamily="34" charset="0"/>
              </a:rPr>
              <a:t> on peut prendre en charge la mise en ligne si vous n’êtes pas du tout à l’aise avec la contribution via un dépôt Git.</a:t>
            </a:r>
          </a:p>
        </p:txBody>
      </p:sp>
    </p:spTree>
    <p:extLst>
      <p:ext uri="{BB962C8B-B14F-4D97-AF65-F5344CB8AC3E}">
        <p14:creationId xmlns:p14="http://schemas.microsoft.com/office/powerpoint/2010/main" val="41049666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7570470" cy="2852737"/>
          </a:xfrm>
        </p:spPr>
        <p:txBody>
          <a:bodyPr/>
          <a:lstStyle/>
          <a:p>
            <a:r>
              <a:rPr lang="fr-FR" dirty="0"/>
              <a:t>Merci pour votre attention</a:t>
            </a:r>
          </a:p>
        </p:txBody>
      </p:sp>
      <p:sp>
        <p:nvSpPr>
          <p:cNvPr id="3" name="Espace réservé du contenu 2"/>
          <p:cNvSpPr>
            <a:spLocks noGrp="1"/>
          </p:cNvSpPr>
          <p:nvPr>
            <p:ph type="body" idx="1"/>
          </p:nvPr>
        </p:nvSpPr>
        <p:spPr>
          <a:xfrm>
            <a:off x="831850" y="4589463"/>
            <a:ext cx="10515600" cy="1766887"/>
          </a:xfrm>
        </p:spPr>
        <p:txBody>
          <a:bodyPr>
            <a:normAutofit/>
          </a:bodyPr>
          <a:lstStyle/>
          <a:p>
            <a:pPr>
              <a:lnSpc>
                <a:spcPct val="110000"/>
              </a:lnSpc>
            </a:pPr>
            <a:r>
              <a:rPr lang="fr-FR" sz="2000" dirty="0"/>
              <a:t>Des questions?</a:t>
            </a:r>
          </a:p>
          <a:p>
            <a:pPr>
              <a:lnSpc>
                <a:spcPct val="110000"/>
              </a:lnSpc>
            </a:pPr>
            <a:r>
              <a:rPr lang="fr-FR" sz="2000" dirty="0"/>
              <a:t>Contact : </a:t>
            </a:r>
            <a:r>
              <a:rPr lang="fr-FR" sz="2000" dirty="0">
                <a:hlinkClick r:id="rId3"/>
              </a:rPr>
              <a:t>frederique.flamerie-de-lachapelle@u-bordeaux.fr</a:t>
            </a:r>
          </a:p>
        </p:txBody>
      </p:sp>
      <p:sp>
        <p:nvSpPr>
          <p:cNvPr id="4" name="Espace réservé du pied de page 3"/>
          <p:cNvSpPr>
            <a:spLocks noGrp="1"/>
          </p:cNvSpPr>
          <p:nvPr>
            <p:ph type="ftr" sz="quarter" idx="11"/>
          </p:nvPr>
        </p:nvSpPr>
        <p:spPr/>
        <p:txBody>
          <a:bodyPr/>
          <a:lstStyle/>
          <a:p>
            <a:r>
              <a:rPr lang="fr-FR" dirty="0"/>
              <a:t>Traduire </a:t>
            </a:r>
            <a:r>
              <a:rPr lang="fr-FR" dirty="0" err="1"/>
              <a:t>Zotero</a:t>
            </a:r>
            <a:r>
              <a:rPr lang="fr-FR" dirty="0"/>
              <a:t> - </a:t>
            </a:r>
            <a:r>
              <a:rPr lang="fr-FR" dirty="0" err="1"/>
              <a:t>LibreABC</a:t>
            </a:r>
            <a:r>
              <a:rPr lang="fr-FR" dirty="0"/>
              <a:t> - 2023</a:t>
            </a:r>
          </a:p>
        </p:txBody>
      </p:sp>
      <p:sp>
        <p:nvSpPr>
          <p:cNvPr id="5" name="Espace réservé du numéro de diapositive 4"/>
          <p:cNvSpPr>
            <a:spLocks noGrp="1"/>
          </p:cNvSpPr>
          <p:nvPr>
            <p:ph type="sldNum" sz="quarter" idx="12"/>
          </p:nvPr>
        </p:nvSpPr>
        <p:spPr/>
        <p:txBody>
          <a:bodyPr/>
          <a:lstStyle/>
          <a:p>
            <a:fld id="{99E13252-68E5-4994-B57B-B03F39B52C7D}" type="slidenum">
              <a:rPr lang="fr-FR" smtClean="0"/>
              <a:pPr/>
              <a:t>23</a:t>
            </a:fld>
            <a:endParaRPr lang="fr-FR" dirty="0"/>
          </a:p>
        </p:txBody>
      </p:sp>
      <p:pic>
        <p:nvPicPr>
          <p:cNvPr id="30" name="Image 2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14802" y="462102"/>
            <a:ext cx="2285714" cy="2228571"/>
          </a:xfrm>
          <a:prstGeom prst="rect">
            <a:avLst/>
          </a:prstGeom>
        </p:spPr>
      </p:pic>
      <p:sp>
        <p:nvSpPr>
          <p:cNvPr id="7" name="Rectangle 6"/>
          <p:cNvSpPr/>
          <p:nvPr/>
        </p:nvSpPr>
        <p:spPr>
          <a:xfrm>
            <a:off x="9174480" y="3221684"/>
            <a:ext cx="2766359" cy="2887283"/>
          </a:xfrm>
          <a:prstGeom prst="rect">
            <a:avLst/>
          </a:prstGeom>
          <a:noFill/>
          <a:ln w="28575">
            <a:noFill/>
            <a:prstDash val="dashDot"/>
            <a:round/>
          </a:ln>
        </p:spPr>
        <p:style>
          <a:lnRef idx="2">
            <a:schemeClr val="dk1"/>
          </a:lnRef>
          <a:fillRef idx="1">
            <a:schemeClr val="lt1"/>
          </a:fillRef>
          <a:effectRef idx="0">
            <a:schemeClr val="dk1"/>
          </a:effectRef>
          <a:fontRef idx="minor">
            <a:schemeClr val="dk1"/>
          </a:fontRef>
        </p:style>
        <p:txBody>
          <a:bodyPr wrap="square" lIns="180000" tIns="180000" rIns="180000" bIns="180000">
            <a:spAutoFit/>
          </a:bodyPr>
          <a:lstStyle/>
          <a:p>
            <a:pPr>
              <a:lnSpc>
                <a:spcPct val="120000"/>
              </a:lnSpc>
            </a:pPr>
            <a:r>
              <a:rPr lang="fr-FR" sz="2000" dirty="0">
                <a:solidFill>
                  <a:schemeClr val="bg2">
                    <a:lumMod val="50000"/>
                  </a:schemeClr>
                </a:solidFill>
                <a:latin typeface="Corbel" panose="020B0503020204020204" pitchFamily="34" charset="0"/>
              </a:rPr>
              <a:t>Membres du collectif :</a:t>
            </a:r>
          </a:p>
          <a:p>
            <a:r>
              <a:rPr lang="fr-FR" sz="2000" dirty="0">
                <a:solidFill>
                  <a:schemeClr val="bg2">
                    <a:lumMod val="50000"/>
                  </a:schemeClr>
                </a:solidFill>
                <a:latin typeface="Corbel" panose="020B0503020204020204" pitchFamily="34" charset="0"/>
              </a:rPr>
              <a:t>Nicolas </a:t>
            </a:r>
            <a:r>
              <a:rPr lang="fr-FR" sz="2000" dirty="0" err="1">
                <a:solidFill>
                  <a:schemeClr val="bg2">
                    <a:lumMod val="50000"/>
                  </a:schemeClr>
                </a:solidFill>
                <a:latin typeface="Corbel" panose="020B0503020204020204" pitchFamily="34" charset="0"/>
              </a:rPr>
              <a:t>Chachereau</a:t>
            </a:r>
            <a:r>
              <a:rPr lang="fr-FR" sz="2000" dirty="0">
                <a:solidFill>
                  <a:schemeClr val="bg2">
                    <a:lumMod val="50000"/>
                  </a:schemeClr>
                </a:solidFill>
                <a:latin typeface="Corbel" panose="020B0503020204020204" pitchFamily="34" charset="0"/>
              </a:rPr>
              <a:t> </a:t>
            </a:r>
          </a:p>
          <a:p>
            <a:r>
              <a:rPr lang="fr-FR" sz="2000" dirty="0">
                <a:solidFill>
                  <a:schemeClr val="bg2">
                    <a:lumMod val="50000"/>
                  </a:schemeClr>
                </a:solidFill>
                <a:latin typeface="Corbel" panose="020B0503020204020204" pitchFamily="34" charset="0"/>
              </a:rPr>
              <a:t>Frédérique Flamerie</a:t>
            </a:r>
          </a:p>
          <a:p>
            <a:r>
              <a:rPr lang="fr-FR" sz="2000" dirty="0">
                <a:solidFill>
                  <a:schemeClr val="bg2">
                    <a:lumMod val="50000"/>
                  </a:schemeClr>
                </a:solidFill>
                <a:latin typeface="Corbel" panose="020B0503020204020204" pitchFamily="34" charset="0"/>
              </a:rPr>
              <a:t>Raphaël </a:t>
            </a:r>
            <a:r>
              <a:rPr lang="fr-FR" sz="2000" dirty="0" err="1">
                <a:solidFill>
                  <a:schemeClr val="bg2">
                    <a:lumMod val="50000"/>
                  </a:schemeClr>
                </a:solidFill>
                <a:latin typeface="Corbel" panose="020B0503020204020204" pitchFamily="34" charset="0"/>
              </a:rPr>
              <a:t>Grolimund</a:t>
            </a:r>
            <a:r>
              <a:rPr lang="fr-FR" sz="2000" dirty="0">
                <a:solidFill>
                  <a:schemeClr val="bg2">
                    <a:lumMod val="50000"/>
                  </a:schemeClr>
                </a:solidFill>
                <a:latin typeface="Corbel" panose="020B0503020204020204" pitchFamily="34" charset="0"/>
              </a:rPr>
              <a:t> </a:t>
            </a:r>
          </a:p>
          <a:p>
            <a:r>
              <a:rPr lang="fr-FR" sz="2000" dirty="0">
                <a:solidFill>
                  <a:schemeClr val="bg2">
                    <a:lumMod val="50000"/>
                  </a:schemeClr>
                </a:solidFill>
                <a:latin typeface="Corbel" panose="020B0503020204020204" pitchFamily="34" charset="0"/>
              </a:rPr>
              <a:t>Rodolphe </a:t>
            </a:r>
            <a:r>
              <a:rPr lang="fr-FR" sz="2000" dirty="0" err="1">
                <a:solidFill>
                  <a:schemeClr val="bg2">
                    <a:lumMod val="50000"/>
                  </a:schemeClr>
                </a:solidFill>
                <a:latin typeface="Corbel" panose="020B0503020204020204" pitchFamily="34" charset="0"/>
              </a:rPr>
              <a:t>Lemétayer</a:t>
            </a:r>
            <a:r>
              <a:rPr lang="fr-FR" sz="2000" dirty="0">
                <a:solidFill>
                  <a:schemeClr val="bg2">
                    <a:lumMod val="50000"/>
                  </a:schemeClr>
                </a:solidFill>
                <a:latin typeface="Corbel" panose="020B0503020204020204" pitchFamily="34" charset="0"/>
              </a:rPr>
              <a:t> </a:t>
            </a:r>
          </a:p>
          <a:p>
            <a:r>
              <a:rPr lang="fr-FR" sz="2000" dirty="0">
                <a:solidFill>
                  <a:schemeClr val="bg2">
                    <a:lumMod val="50000"/>
                  </a:schemeClr>
                </a:solidFill>
                <a:latin typeface="Corbel" panose="020B0503020204020204" pitchFamily="34" charset="0"/>
              </a:rPr>
              <a:t>Alain Marois </a:t>
            </a:r>
          </a:p>
          <a:p>
            <a:r>
              <a:rPr lang="fr-FR" sz="2000" dirty="0">
                <a:solidFill>
                  <a:schemeClr val="bg2">
                    <a:lumMod val="50000"/>
                  </a:schemeClr>
                </a:solidFill>
                <a:latin typeface="Corbel" panose="020B0503020204020204" pitchFamily="34" charset="0"/>
              </a:rPr>
              <a:t>Pascal </a:t>
            </a:r>
            <a:r>
              <a:rPr lang="fr-FR" sz="2000" dirty="0" err="1">
                <a:solidFill>
                  <a:schemeClr val="bg2">
                    <a:lumMod val="50000"/>
                  </a:schemeClr>
                </a:solidFill>
                <a:latin typeface="Corbel" panose="020B0503020204020204" pitchFamily="34" charset="0"/>
              </a:rPr>
              <a:t>Martinolli</a:t>
            </a:r>
            <a:endParaRPr lang="fr-FR" sz="2000" dirty="0">
              <a:solidFill>
                <a:schemeClr val="bg2">
                  <a:lumMod val="50000"/>
                </a:schemeClr>
              </a:solidFill>
              <a:latin typeface="Corbel" panose="020B0503020204020204" pitchFamily="34" charset="0"/>
            </a:endParaRPr>
          </a:p>
          <a:p>
            <a:r>
              <a:rPr lang="fr-FR" sz="2000" dirty="0">
                <a:solidFill>
                  <a:schemeClr val="bg2">
                    <a:lumMod val="50000"/>
                  </a:schemeClr>
                </a:solidFill>
                <a:latin typeface="Corbel" panose="020B0503020204020204" pitchFamily="34" charset="0"/>
              </a:rPr>
              <a:t>Laure </a:t>
            </a:r>
            <a:r>
              <a:rPr lang="fr-FR" sz="2000" dirty="0" err="1">
                <a:solidFill>
                  <a:schemeClr val="bg2">
                    <a:lumMod val="50000"/>
                  </a:schemeClr>
                </a:solidFill>
                <a:latin typeface="Corbel" panose="020B0503020204020204" pitchFamily="34" charset="0"/>
              </a:rPr>
              <a:t>Mellifluo</a:t>
            </a:r>
            <a:endParaRPr lang="fr-FR" sz="2000" dirty="0">
              <a:solidFill>
                <a:schemeClr val="bg2">
                  <a:lumMod val="50000"/>
                </a:schemeClr>
              </a:solidFill>
              <a:latin typeface="Corbel" panose="020B0503020204020204" pitchFamily="34" charset="0"/>
            </a:endParaRPr>
          </a:p>
        </p:txBody>
      </p:sp>
    </p:spTree>
    <p:extLst>
      <p:ext uri="{BB962C8B-B14F-4D97-AF65-F5344CB8AC3E}">
        <p14:creationId xmlns:p14="http://schemas.microsoft.com/office/powerpoint/2010/main" val="1147849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731875" y="136525"/>
            <a:ext cx="10515600" cy="1325563"/>
          </a:xfrm>
        </p:spPr>
        <p:txBody>
          <a:bodyPr/>
          <a:lstStyle/>
          <a:p>
            <a:r>
              <a:rPr lang="fr-FR" dirty="0"/>
              <a:t>Introduction</a:t>
            </a:r>
          </a:p>
        </p:txBody>
      </p:sp>
      <p:sp>
        <p:nvSpPr>
          <p:cNvPr id="7" name="Espace réservé du contenu 6"/>
          <p:cNvSpPr>
            <a:spLocks noGrp="1"/>
          </p:cNvSpPr>
          <p:nvPr>
            <p:ph idx="1"/>
          </p:nvPr>
        </p:nvSpPr>
        <p:spPr>
          <a:xfrm>
            <a:off x="575930" y="2267882"/>
            <a:ext cx="11040139" cy="4043548"/>
          </a:xfrm>
        </p:spPr>
        <p:txBody>
          <a:bodyPr>
            <a:normAutofit fontScale="62500" lnSpcReduction="20000"/>
          </a:bodyPr>
          <a:lstStyle/>
          <a:p>
            <a:pPr marL="542925" indent="0">
              <a:lnSpc>
                <a:spcPct val="120000"/>
              </a:lnSpc>
              <a:buNone/>
            </a:pPr>
            <a:r>
              <a:rPr lang="en-US" b="1" i="1" dirty="0">
                <a:solidFill>
                  <a:schemeClr val="tx1">
                    <a:lumMod val="75000"/>
                    <a:lumOff val="25000"/>
                  </a:schemeClr>
                </a:solidFill>
              </a:rPr>
              <a:t>Documentation</a:t>
            </a:r>
          </a:p>
          <a:p>
            <a:pPr marL="542925" indent="0">
              <a:lnSpc>
                <a:spcPct val="120000"/>
              </a:lnSpc>
              <a:buNone/>
            </a:pPr>
            <a:r>
              <a:rPr lang="en-US" i="1" dirty="0">
                <a:solidFill>
                  <a:schemeClr val="tx1">
                    <a:lumMod val="75000"/>
                    <a:lumOff val="25000"/>
                  </a:schemeClr>
                </a:solidFill>
              </a:rPr>
              <a:t>We're no longer accepting translations of the Zotero documentation. </a:t>
            </a:r>
          </a:p>
          <a:p>
            <a:pPr marL="542925" indent="0">
              <a:lnSpc>
                <a:spcPct val="120000"/>
              </a:lnSpc>
              <a:buNone/>
            </a:pPr>
            <a:r>
              <a:rPr lang="en-US" i="1" dirty="0">
                <a:solidFill>
                  <a:schemeClr val="tx1">
                    <a:lumMod val="75000"/>
                    <a:lumOff val="25000"/>
                  </a:schemeClr>
                </a:solidFill>
              </a:rPr>
              <a:t>Zotero staff and volunteers spend a lot of time making sure the official English documentation is comprehensive, accurate, up to date, and phrased carefully to avoid common misunderstandings we encounter in the forums, and there's no realistic way for non-English versions to be similarly maintained. Given that both Chrome and Safari now offer built-in machine translation of webpages, and it can be done in Firefox via extensions, we think that that will provide a better way of translating the official documentation for most users. </a:t>
            </a:r>
          </a:p>
          <a:p>
            <a:pPr marL="542925" indent="0">
              <a:lnSpc>
                <a:spcPct val="120000"/>
              </a:lnSpc>
              <a:buNone/>
            </a:pPr>
            <a:r>
              <a:rPr lang="en-US" i="1" dirty="0">
                <a:solidFill>
                  <a:schemeClr val="tx1">
                    <a:lumMod val="75000"/>
                    <a:lumOff val="25000"/>
                  </a:schemeClr>
                </a:solidFill>
              </a:rPr>
              <a:t>We'd encourage communities that want to maintain documentation in other languages to create more manageable usage guides elsewhere without trying to mirror the full breadth, detail, and up-to-</a:t>
            </a:r>
            <a:r>
              <a:rPr lang="en-US" i="1" dirty="0" err="1">
                <a:solidFill>
                  <a:schemeClr val="tx1">
                    <a:lumMod val="75000"/>
                    <a:lumOff val="25000"/>
                  </a:schemeClr>
                </a:solidFill>
              </a:rPr>
              <a:t>dateness</a:t>
            </a:r>
            <a:r>
              <a:rPr lang="en-US" i="1" dirty="0">
                <a:solidFill>
                  <a:schemeClr val="tx1">
                    <a:lumMod val="75000"/>
                    <a:lumOff val="25000"/>
                  </a:schemeClr>
                </a:solidFill>
              </a:rPr>
              <a:t> of the official documentation. If you've created a resource in another language that you feel would be useful for Zotero users, let us know in the Zotero Forums and we can add a link from the official documentation. </a:t>
            </a:r>
          </a:p>
        </p:txBody>
      </p:sp>
      <p:sp>
        <p:nvSpPr>
          <p:cNvPr id="4" name="Espace réservé du pied de page 3"/>
          <p:cNvSpPr>
            <a:spLocks noGrp="1"/>
          </p:cNvSpPr>
          <p:nvPr>
            <p:ph type="ftr" sz="quarter" idx="11"/>
          </p:nvPr>
        </p:nvSpPr>
        <p:spPr/>
        <p:txBody>
          <a:bodyPr/>
          <a:lstStyle/>
          <a:p>
            <a:r>
              <a:rPr lang="fr-FR"/>
              <a:t>Traduire Zotero - LibreABC - 2023</a:t>
            </a:r>
            <a:endParaRPr lang="fr-FR" dirty="0"/>
          </a:p>
        </p:txBody>
      </p:sp>
      <p:sp>
        <p:nvSpPr>
          <p:cNvPr id="5" name="Espace réservé du numéro de diapositive 4"/>
          <p:cNvSpPr>
            <a:spLocks noGrp="1"/>
          </p:cNvSpPr>
          <p:nvPr>
            <p:ph type="sldNum" sz="quarter" idx="12"/>
          </p:nvPr>
        </p:nvSpPr>
        <p:spPr/>
        <p:txBody>
          <a:bodyPr/>
          <a:lstStyle/>
          <a:p>
            <a:fld id="{99E13252-68E5-4994-B57B-B03F39B52C7D}" type="slidenum">
              <a:rPr lang="fr-FR" smtClean="0"/>
              <a:t>3</a:t>
            </a:fld>
            <a:endParaRPr lang="fr-FR"/>
          </a:p>
        </p:txBody>
      </p:sp>
      <p:sp>
        <p:nvSpPr>
          <p:cNvPr id="2" name="Rectangle 1">
            <a:extLst>
              <a:ext uri="{FF2B5EF4-FFF2-40B4-BE49-F238E27FC236}">
                <a16:creationId xmlns:a16="http://schemas.microsoft.com/office/drawing/2014/main" id="{120AA7C7-8C20-4E0D-B36A-D45200B2BFD8}"/>
              </a:ext>
            </a:extLst>
          </p:cNvPr>
          <p:cNvSpPr/>
          <p:nvPr/>
        </p:nvSpPr>
        <p:spPr>
          <a:xfrm>
            <a:off x="838201" y="5897177"/>
            <a:ext cx="10933814" cy="461665"/>
          </a:xfrm>
          <a:prstGeom prst="rect">
            <a:avLst/>
          </a:prstGeom>
        </p:spPr>
        <p:txBody>
          <a:bodyPr wrap="square">
            <a:spAutoFit/>
          </a:bodyPr>
          <a:lstStyle/>
          <a:p>
            <a:r>
              <a:rPr lang="fr-FR" sz="2400" dirty="0">
                <a:latin typeface="Corbel" panose="020B0503020204020204" pitchFamily="34" charset="0"/>
              </a:rPr>
              <a:t>-&gt; En + : documentation et/ou interface de modules complémentaires, exemple </a:t>
            </a:r>
            <a:r>
              <a:rPr lang="fr-FR" sz="2400" dirty="0" err="1">
                <a:latin typeface="Corbel" panose="020B0503020204020204" pitchFamily="34" charset="0"/>
                <a:hlinkClick r:id="rId2"/>
              </a:rPr>
              <a:t>Zutilo</a:t>
            </a:r>
            <a:endParaRPr lang="fr-FR" sz="2400" dirty="0">
              <a:latin typeface="Corbel" panose="020B0503020204020204" pitchFamily="34" charset="0"/>
            </a:endParaRPr>
          </a:p>
        </p:txBody>
      </p:sp>
      <p:sp>
        <p:nvSpPr>
          <p:cNvPr id="3" name="Rectangle 2">
            <a:extLst>
              <a:ext uri="{FF2B5EF4-FFF2-40B4-BE49-F238E27FC236}">
                <a16:creationId xmlns:a16="http://schemas.microsoft.com/office/drawing/2014/main" id="{E81393D6-9AFE-4BBA-98E4-2637D180151F}"/>
              </a:ext>
            </a:extLst>
          </p:cNvPr>
          <p:cNvSpPr/>
          <p:nvPr/>
        </p:nvSpPr>
        <p:spPr>
          <a:xfrm>
            <a:off x="731875" y="1302123"/>
            <a:ext cx="11336079" cy="830997"/>
          </a:xfrm>
          <a:prstGeom prst="rect">
            <a:avLst/>
          </a:prstGeom>
        </p:spPr>
        <p:txBody>
          <a:bodyPr wrap="square">
            <a:spAutoFit/>
          </a:bodyPr>
          <a:lstStyle/>
          <a:p>
            <a:r>
              <a:rPr lang="fr-FR" sz="2400" dirty="0">
                <a:latin typeface="Corbel" panose="020B0503020204020204" pitchFamily="34" charset="0"/>
              </a:rPr>
              <a:t>Présentation des 3 points du programme sur le site Zotero : </a:t>
            </a:r>
            <a:r>
              <a:rPr lang="fr-FR" sz="2400" dirty="0">
                <a:latin typeface="Corbel" panose="020B0503020204020204" pitchFamily="34" charset="0"/>
                <a:hlinkClick r:id="rId3"/>
              </a:rPr>
              <a:t>https://www.zotero.org/support/dev/localization</a:t>
            </a:r>
            <a:endParaRPr lang="fr-FR" sz="2400" dirty="0">
              <a:latin typeface="Corbel" panose="020B0503020204020204" pitchFamily="34" charset="0"/>
            </a:endParaRPr>
          </a:p>
        </p:txBody>
      </p:sp>
    </p:spTree>
    <p:extLst>
      <p:ext uri="{BB962C8B-B14F-4D97-AF65-F5344CB8AC3E}">
        <p14:creationId xmlns:p14="http://schemas.microsoft.com/office/powerpoint/2010/main" val="13669420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25630" y="1709737"/>
            <a:ext cx="10515600" cy="2852737"/>
          </a:xfrm>
        </p:spPr>
        <p:txBody>
          <a:bodyPr>
            <a:normAutofit/>
          </a:bodyPr>
          <a:lstStyle/>
          <a:p>
            <a:r>
              <a:rPr lang="fr-FR" dirty="0" err="1"/>
              <a:t>Zotero</a:t>
            </a:r>
            <a:r>
              <a:rPr lang="fr-FR" dirty="0"/>
              <a:t> en français : interface</a:t>
            </a:r>
          </a:p>
        </p:txBody>
      </p:sp>
      <p:sp>
        <p:nvSpPr>
          <p:cNvPr id="4" name="Espace réservé du pied de page 3"/>
          <p:cNvSpPr>
            <a:spLocks noGrp="1"/>
          </p:cNvSpPr>
          <p:nvPr>
            <p:ph type="ftr" sz="quarter" idx="11"/>
          </p:nvPr>
        </p:nvSpPr>
        <p:spPr/>
        <p:txBody>
          <a:bodyPr/>
          <a:lstStyle/>
          <a:p>
            <a:r>
              <a:rPr lang="fr-FR"/>
              <a:t>Traduire Zotero - LibreABC - 2023</a:t>
            </a:r>
            <a:endParaRPr lang="fr-FR" dirty="0"/>
          </a:p>
        </p:txBody>
      </p:sp>
      <p:sp>
        <p:nvSpPr>
          <p:cNvPr id="5" name="Espace réservé du numéro de diapositive 4"/>
          <p:cNvSpPr>
            <a:spLocks noGrp="1"/>
          </p:cNvSpPr>
          <p:nvPr>
            <p:ph type="sldNum" sz="quarter" idx="12"/>
          </p:nvPr>
        </p:nvSpPr>
        <p:spPr/>
        <p:txBody>
          <a:bodyPr/>
          <a:lstStyle/>
          <a:p>
            <a:fld id="{99E13252-68E5-4994-B57B-B03F39B52C7D}" type="slidenum">
              <a:rPr lang="fr-FR" smtClean="0"/>
              <a:pPr/>
              <a:t>4</a:t>
            </a:fld>
            <a:endParaRPr lang="fr-FR" dirty="0"/>
          </a:p>
        </p:txBody>
      </p:sp>
      <p:pic>
        <p:nvPicPr>
          <p:cNvPr id="3"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38531" y="462102"/>
            <a:ext cx="2285714" cy="2228571"/>
          </a:xfrm>
          <a:prstGeom prst="rect">
            <a:avLst/>
          </a:prstGeom>
        </p:spPr>
      </p:pic>
      <p:sp>
        <p:nvSpPr>
          <p:cNvPr id="6" name="Espace réservé du texte 5"/>
          <p:cNvSpPr>
            <a:spLocks noGrp="1"/>
          </p:cNvSpPr>
          <p:nvPr>
            <p:ph type="body" idx="1"/>
          </p:nvPr>
        </p:nvSpPr>
        <p:spPr/>
        <p:txBody>
          <a:bodyPr/>
          <a:lstStyle/>
          <a:p>
            <a:endParaRPr lang="fr-FR"/>
          </a:p>
        </p:txBody>
      </p:sp>
    </p:spTree>
    <p:extLst>
      <p:ext uri="{BB962C8B-B14F-4D97-AF65-F5344CB8AC3E}">
        <p14:creationId xmlns:p14="http://schemas.microsoft.com/office/powerpoint/2010/main" val="2950804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p:txBody>
          <a:bodyPr/>
          <a:lstStyle/>
          <a:p>
            <a:r>
              <a:rPr lang="fr-FR" dirty="0" err="1"/>
              <a:t>Zotero</a:t>
            </a:r>
            <a:r>
              <a:rPr lang="fr-FR" dirty="0"/>
              <a:t> en français : interface</a:t>
            </a:r>
          </a:p>
        </p:txBody>
      </p:sp>
      <p:sp>
        <p:nvSpPr>
          <p:cNvPr id="7" name="Espace réservé du contenu 6"/>
          <p:cNvSpPr>
            <a:spLocks noGrp="1"/>
          </p:cNvSpPr>
          <p:nvPr>
            <p:ph idx="1"/>
          </p:nvPr>
        </p:nvSpPr>
        <p:spPr>
          <a:xfrm>
            <a:off x="838200" y="1825625"/>
            <a:ext cx="9698665" cy="4351338"/>
          </a:xfrm>
        </p:spPr>
        <p:txBody>
          <a:bodyPr/>
          <a:lstStyle/>
          <a:p>
            <a:pPr>
              <a:lnSpc>
                <a:spcPct val="100000"/>
              </a:lnSpc>
            </a:pPr>
            <a:r>
              <a:rPr lang="fr-FR" dirty="0"/>
              <a:t> Traduction sur </a:t>
            </a:r>
            <a:r>
              <a:rPr lang="fr-FR" dirty="0" err="1">
                <a:hlinkClick r:id="rId2"/>
              </a:rPr>
              <a:t>transifex</a:t>
            </a:r>
            <a:r>
              <a:rPr lang="fr-FR" dirty="0"/>
              <a:t>, dont l’interface propose des outils tels que des suggestions, un glossaire, etc.</a:t>
            </a:r>
          </a:p>
          <a:p>
            <a:pPr>
              <a:lnSpc>
                <a:spcPct val="100000"/>
              </a:lnSpc>
            </a:pPr>
            <a:r>
              <a:rPr lang="fr-FR" dirty="0"/>
              <a:t> Groupe </a:t>
            </a:r>
            <a:r>
              <a:rPr lang="fr-FR" b="1" dirty="0"/>
              <a:t>French (France) (</a:t>
            </a:r>
            <a:r>
              <a:rPr lang="fr-FR" b="1" dirty="0" err="1"/>
              <a:t>fr_FR</a:t>
            </a:r>
            <a:r>
              <a:rPr lang="fr-FR" b="1" dirty="0"/>
              <a:t>) </a:t>
            </a:r>
            <a:r>
              <a:rPr lang="fr-FR" dirty="0"/>
              <a:t>: 29 membres, dont 3 coordonnateurs</a:t>
            </a:r>
          </a:p>
          <a:p>
            <a:pPr>
              <a:lnSpc>
                <a:spcPct val="100000"/>
              </a:lnSpc>
            </a:pPr>
            <a:r>
              <a:rPr lang="fr-FR" dirty="0"/>
              <a:t> &gt; 2’000 chaînes de mots et &gt; 11’500 mots sources</a:t>
            </a:r>
          </a:p>
        </p:txBody>
      </p:sp>
      <p:sp>
        <p:nvSpPr>
          <p:cNvPr id="4" name="Espace réservé du pied de page 3"/>
          <p:cNvSpPr>
            <a:spLocks noGrp="1"/>
          </p:cNvSpPr>
          <p:nvPr>
            <p:ph type="ftr" sz="quarter" idx="11"/>
          </p:nvPr>
        </p:nvSpPr>
        <p:spPr/>
        <p:txBody>
          <a:bodyPr/>
          <a:lstStyle/>
          <a:p>
            <a:r>
              <a:rPr lang="fr-FR"/>
              <a:t>Traduire Zotero - LibreABC - 2023</a:t>
            </a:r>
          </a:p>
        </p:txBody>
      </p:sp>
      <p:sp>
        <p:nvSpPr>
          <p:cNvPr id="5" name="Espace réservé du numéro de diapositive 4"/>
          <p:cNvSpPr>
            <a:spLocks noGrp="1"/>
          </p:cNvSpPr>
          <p:nvPr>
            <p:ph type="sldNum" sz="quarter" idx="12"/>
          </p:nvPr>
        </p:nvSpPr>
        <p:spPr/>
        <p:txBody>
          <a:bodyPr/>
          <a:lstStyle/>
          <a:p>
            <a:fld id="{99E13252-68E5-4994-B57B-B03F39B52C7D}" type="slidenum">
              <a:rPr lang="fr-FR" smtClean="0"/>
              <a:t>5</a:t>
            </a:fld>
            <a:endParaRPr lang="fr-FR"/>
          </a:p>
        </p:txBody>
      </p:sp>
    </p:spTree>
    <p:extLst>
      <p:ext uri="{BB962C8B-B14F-4D97-AF65-F5344CB8AC3E}">
        <p14:creationId xmlns:p14="http://schemas.microsoft.com/office/powerpoint/2010/main" val="35022127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531627" y="-104627"/>
            <a:ext cx="10515600" cy="1325563"/>
          </a:xfrm>
        </p:spPr>
        <p:txBody>
          <a:bodyPr/>
          <a:lstStyle/>
          <a:p>
            <a:r>
              <a:rPr lang="fr-FR" dirty="0" err="1"/>
              <a:t>Zotero</a:t>
            </a:r>
            <a:r>
              <a:rPr lang="fr-FR" dirty="0"/>
              <a:t> en français : interface</a:t>
            </a:r>
          </a:p>
        </p:txBody>
      </p:sp>
      <p:sp>
        <p:nvSpPr>
          <p:cNvPr id="7" name="Espace réservé du contenu 6"/>
          <p:cNvSpPr>
            <a:spLocks noGrp="1"/>
          </p:cNvSpPr>
          <p:nvPr>
            <p:ph idx="1"/>
          </p:nvPr>
        </p:nvSpPr>
        <p:spPr>
          <a:xfrm>
            <a:off x="531627" y="909702"/>
            <a:ext cx="10515600" cy="578856"/>
          </a:xfrm>
        </p:spPr>
        <p:txBody>
          <a:bodyPr/>
          <a:lstStyle/>
          <a:p>
            <a:pPr marL="0" indent="0">
              <a:buNone/>
            </a:pPr>
            <a:r>
              <a:rPr lang="fr-FR" dirty="0"/>
              <a:t>Editeur </a:t>
            </a:r>
            <a:r>
              <a:rPr lang="fr-FR" dirty="0" err="1"/>
              <a:t>transifex</a:t>
            </a:r>
            <a:endParaRPr lang="fr-FR" dirty="0"/>
          </a:p>
        </p:txBody>
      </p:sp>
      <p:sp>
        <p:nvSpPr>
          <p:cNvPr id="4" name="Espace réservé du pied de page 3"/>
          <p:cNvSpPr>
            <a:spLocks noGrp="1"/>
          </p:cNvSpPr>
          <p:nvPr>
            <p:ph type="ftr" sz="quarter" idx="11"/>
          </p:nvPr>
        </p:nvSpPr>
        <p:spPr/>
        <p:txBody>
          <a:bodyPr/>
          <a:lstStyle/>
          <a:p>
            <a:r>
              <a:rPr lang="fr-FR"/>
              <a:t>Traduire Zotero - LibreABC - 2023</a:t>
            </a:r>
          </a:p>
        </p:txBody>
      </p:sp>
      <p:sp>
        <p:nvSpPr>
          <p:cNvPr id="5" name="Espace réservé du numéro de diapositive 4"/>
          <p:cNvSpPr>
            <a:spLocks noGrp="1"/>
          </p:cNvSpPr>
          <p:nvPr>
            <p:ph type="sldNum" sz="quarter" idx="12"/>
          </p:nvPr>
        </p:nvSpPr>
        <p:spPr/>
        <p:txBody>
          <a:bodyPr/>
          <a:lstStyle/>
          <a:p>
            <a:fld id="{99E13252-68E5-4994-B57B-B03F39B52C7D}" type="slidenum">
              <a:rPr lang="fr-FR" smtClean="0"/>
              <a:t>6</a:t>
            </a:fld>
            <a:endParaRPr lang="fr-FR"/>
          </a:p>
        </p:txBody>
      </p:sp>
      <p:pic>
        <p:nvPicPr>
          <p:cNvPr id="3" name="Image 2">
            <a:extLst>
              <a:ext uri="{FF2B5EF4-FFF2-40B4-BE49-F238E27FC236}">
                <a16:creationId xmlns:a16="http://schemas.microsoft.com/office/drawing/2014/main" id="{67925065-4DA6-4ECE-8AFD-D01D4FFC9E97}"/>
              </a:ext>
            </a:extLst>
          </p:cNvPr>
          <p:cNvPicPr>
            <a:picLocks noChangeAspect="1"/>
          </p:cNvPicPr>
          <p:nvPr/>
        </p:nvPicPr>
        <p:blipFill rotWithShape="1">
          <a:blip r:embed="rId2">
            <a:extLst>
              <a:ext uri="{28A0092B-C50C-407E-A947-70E740481C1C}">
                <a14:useLocalDpi xmlns:a14="http://schemas.microsoft.com/office/drawing/2010/main" val="0"/>
              </a:ext>
            </a:extLst>
          </a:blip>
          <a:srcRect b="8556"/>
          <a:stretch/>
        </p:blipFill>
        <p:spPr>
          <a:xfrm>
            <a:off x="531627" y="1488558"/>
            <a:ext cx="11210260" cy="5132218"/>
          </a:xfrm>
          <a:prstGeom prst="rect">
            <a:avLst/>
          </a:prstGeom>
          <a:ln>
            <a:solidFill>
              <a:srgbClr val="C00000"/>
            </a:solidFill>
          </a:ln>
        </p:spPr>
      </p:pic>
    </p:spTree>
    <p:extLst>
      <p:ext uri="{BB962C8B-B14F-4D97-AF65-F5344CB8AC3E}">
        <p14:creationId xmlns:p14="http://schemas.microsoft.com/office/powerpoint/2010/main" val="5020012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p:txBody>
          <a:bodyPr/>
          <a:lstStyle/>
          <a:p>
            <a:r>
              <a:rPr lang="fr-FR" dirty="0" err="1"/>
              <a:t>Zotero</a:t>
            </a:r>
            <a:r>
              <a:rPr lang="fr-FR" dirty="0"/>
              <a:t> en français : interface</a:t>
            </a:r>
          </a:p>
        </p:txBody>
      </p:sp>
      <p:sp>
        <p:nvSpPr>
          <p:cNvPr id="7" name="Espace réservé du contenu 6"/>
          <p:cNvSpPr>
            <a:spLocks noGrp="1"/>
          </p:cNvSpPr>
          <p:nvPr>
            <p:ph idx="1"/>
          </p:nvPr>
        </p:nvSpPr>
        <p:spPr>
          <a:xfrm>
            <a:off x="838200" y="1589789"/>
            <a:ext cx="10515600" cy="4903086"/>
          </a:xfrm>
        </p:spPr>
        <p:txBody>
          <a:bodyPr/>
          <a:lstStyle/>
          <a:p>
            <a:r>
              <a:rPr lang="fr-FR" dirty="0"/>
              <a:t> Mises à jour peu fréquentes</a:t>
            </a:r>
          </a:p>
          <a:p>
            <a:pPr lvl="1"/>
            <a:r>
              <a:rPr lang="fr-FR" dirty="0"/>
              <a:t>Lors de l’ajout de nouvelles fonctionnalités, de nouveaux menus, de nouveaux messages d’erreur, etc.</a:t>
            </a:r>
          </a:p>
          <a:p>
            <a:pPr lvl="1"/>
            <a:r>
              <a:rPr lang="fr-FR" dirty="0"/>
              <a:t>On veille à ne pas revenir sur les traductions existantes sauf en cas d’erreur manifeste, notamment pour les intitulés de menu et d’option</a:t>
            </a:r>
          </a:p>
          <a:p>
            <a:r>
              <a:rPr lang="fr-FR" dirty="0"/>
              <a:t> Exemple : traduction de </a:t>
            </a:r>
            <a:r>
              <a:rPr lang="fr-FR" i="1" dirty="0"/>
              <a:t>item</a:t>
            </a:r>
            <a:r>
              <a:rPr lang="fr-FR" dirty="0"/>
              <a:t> en </a:t>
            </a:r>
            <a:r>
              <a:rPr lang="fr-FR" i="1" dirty="0"/>
              <a:t>document</a:t>
            </a:r>
            <a:r>
              <a:rPr lang="fr-FR" dirty="0"/>
              <a:t> </a:t>
            </a:r>
          </a:p>
          <a:p>
            <a:r>
              <a:rPr lang="fr-FR" dirty="0"/>
              <a:t> Comment contribuer ? Créer un compte sur </a:t>
            </a:r>
            <a:r>
              <a:rPr lang="fr-FR" dirty="0" err="1"/>
              <a:t>transifex</a:t>
            </a:r>
            <a:r>
              <a:rPr lang="fr-FR" dirty="0"/>
              <a:t> et demander à rejoindre le groupe </a:t>
            </a:r>
            <a:r>
              <a:rPr lang="fr-FR" b="1" dirty="0"/>
              <a:t>French (France) (</a:t>
            </a:r>
            <a:r>
              <a:rPr lang="fr-FR" b="1" dirty="0" err="1"/>
              <a:t>fr_FR</a:t>
            </a:r>
            <a:r>
              <a:rPr lang="fr-FR" b="1" dirty="0"/>
              <a:t>) </a:t>
            </a:r>
            <a:endParaRPr lang="fr-FR" dirty="0"/>
          </a:p>
        </p:txBody>
      </p:sp>
      <p:sp>
        <p:nvSpPr>
          <p:cNvPr id="4" name="Espace réservé du pied de page 3"/>
          <p:cNvSpPr>
            <a:spLocks noGrp="1"/>
          </p:cNvSpPr>
          <p:nvPr>
            <p:ph type="ftr" sz="quarter" idx="11"/>
          </p:nvPr>
        </p:nvSpPr>
        <p:spPr/>
        <p:txBody>
          <a:bodyPr/>
          <a:lstStyle/>
          <a:p>
            <a:r>
              <a:rPr lang="fr-FR"/>
              <a:t>Traduire Zotero - LibreABC - 2023</a:t>
            </a:r>
          </a:p>
        </p:txBody>
      </p:sp>
      <p:sp>
        <p:nvSpPr>
          <p:cNvPr id="5" name="Espace réservé du numéro de diapositive 4"/>
          <p:cNvSpPr>
            <a:spLocks noGrp="1"/>
          </p:cNvSpPr>
          <p:nvPr>
            <p:ph type="sldNum" sz="quarter" idx="12"/>
          </p:nvPr>
        </p:nvSpPr>
        <p:spPr/>
        <p:txBody>
          <a:bodyPr/>
          <a:lstStyle/>
          <a:p>
            <a:fld id="{99E13252-68E5-4994-B57B-B03F39B52C7D}" type="slidenum">
              <a:rPr lang="fr-FR" smtClean="0"/>
              <a:t>7</a:t>
            </a:fld>
            <a:endParaRPr lang="fr-FR"/>
          </a:p>
        </p:txBody>
      </p:sp>
    </p:spTree>
    <p:extLst>
      <p:ext uri="{BB962C8B-B14F-4D97-AF65-F5344CB8AC3E}">
        <p14:creationId xmlns:p14="http://schemas.microsoft.com/office/powerpoint/2010/main" val="19003422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25630" y="1709737"/>
            <a:ext cx="10515600" cy="2852737"/>
          </a:xfrm>
        </p:spPr>
        <p:txBody>
          <a:bodyPr>
            <a:normAutofit/>
          </a:bodyPr>
          <a:lstStyle/>
          <a:p>
            <a:r>
              <a:rPr lang="fr-FR" dirty="0" err="1"/>
              <a:t>Zotero</a:t>
            </a:r>
            <a:r>
              <a:rPr lang="fr-FR" dirty="0"/>
              <a:t> en français : localisation CSL</a:t>
            </a:r>
          </a:p>
        </p:txBody>
      </p:sp>
      <p:sp>
        <p:nvSpPr>
          <p:cNvPr id="4" name="Espace réservé du pied de page 3"/>
          <p:cNvSpPr>
            <a:spLocks noGrp="1"/>
          </p:cNvSpPr>
          <p:nvPr>
            <p:ph type="ftr" sz="quarter" idx="11"/>
          </p:nvPr>
        </p:nvSpPr>
        <p:spPr/>
        <p:txBody>
          <a:bodyPr/>
          <a:lstStyle/>
          <a:p>
            <a:r>
              <a:rPr lang="fr-FR"/>
              <a:t>Traduire Zotero - LibreABC - 2023</a:t>
            </a:r>
            <a:endParaRPr lang="fr-FR" dirty="0"/>
          </a:p>
        </p:txBody>
      </p:sp>
      <p:sp>
        <p:nvSpPr>
          <p:cNvPr id="5" name="Espace réservé du numéro de diapositive 4"/>
          <p:cNvSpPr>
            <a:spLocks noGrp="1"/>
          </p:cNvSpPr>
          <p:nvPr>
            <p:ph type="sldNum" sz="quarter" idx="12"/>
          </p:nvPr>
        </p:nvSpPr>
        <p:spPr/>
        <p:txBody>
          <a:bodyPr/>
          <a:lstStyle/>
          <a:p>
            <a:fld id="{99E13252-68E5-4994-B57B-B03F39B52C7D}" type="slidenum">
              <a:rPr lang="fr-FR" smtClean="0"/>
              <a:pPr/>
              <a:t>8</a:t>
            </a:fld>
            <a:endParaRPr lang="fr-FR" dirty="0"/>
          </a:p>
        </p:txBody>
      </p:sp>
      <p:pic>
        <p:nvPicPr>
          <p:cNvPr id="3"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38531" y="462102"/>
            <a:ext cx="2285714" cy="2228571"/>
          </a:xfrm>
          <a:prstGeom prst="rect">
            <a:avLst/>
          </a:prstGeom>
        </p:spPr>
      </p:pic>
      <p:sp>
        <p:nvSpPr>
          <p:cNvPr id="6" name="Espace réservé du texte 5"/>
          <p:cNvSpPr>
            <a:spLocks noGrp="1"/>
          </p:cNvSpPr>
          <p:nvPr>
            <p:ph type="body" idx="1"/>
          </p:nvPr>
        </p:nvSpPr>
        <p:spPr/>
        <p:txBody>
          <a:bodyPr/>
          <a:lstStyle/>
          <a:p>
            <a:endParaRPr lang="fr-FR"/>
          </a:p>
        </p:txBody>
      </p:sp>
    </p:spTree>
    <p:extLst>
      <p:ext uri="{BB962C8B-B14F-4D97-AF65-F5344CB8AC3E}">
        <p14:creationId xmlns:p14="http://schemas.microsoft.com/office/powerpoint/2010/main" val="16008462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p:txBody>
          <a:bodyPr/>
          <a:lstStyle/>
          <a:p>
            <a:r>
              <a:rPr lang="fr-FR" dirty="0" err="1"/>
              <a:t>Zotero</a:t>
            </a:r>
            <a:r>
              <a:rPr lang="fr-FR" dirty="0"/>
              <a:t> en français : localisation CSL</a:t>
            </a:r>
          </a:p>
        </p:txBody>
      </p:sp>
      <p:sp>
        <p:nvSpPr>
          <p:cNvPr id="7" name="Espace réservé du contenu 6"/>
          <p:cNvSpPr>
            <a:spLocks noGrp="1"/>
          </p:cNvSpPr>
          <p:nvPr>
            <p:ph idx="1"/>
          </p:nvPr>
        </p:nvSpPr>
        <p:spPr>
          <a:xfrm>
            <a:off x="838200" y="1483743"/>
            <a:ext cx="10515600" cy="5374257"/>
          </a:xfrm>
        </p:spPr>
        <p:txBody>
          <a:bodyPr>
            <a:normAutofit fontScale="92500" lnSpcReduction="20000"/>
          </a:bodyPr>
          <a:lstStyle/>
          <a:p>
            <a:pPr marL="0" indent="0">
              <a:lnSpc>
                <a:spcPct val="120000"/>
              </a:lnSpc>
              <a:buNone/>
            </a:pPr>
            <a:r>
              <a:rPr lang="fr-FR" dirty="0"/>
              <a:t>Fichiers de configuration de tous les termes, sous toutes leurs formes (abrégée/complète, singulier/pluriel, nominale/verbale, etc.), qui peuvent apparaître dans une référence bibliographique, ex :</a:t>
            </a:r>
          </a:p>
          <a:p>
            <a:pPr lvl="1">
              <a:lnSpc>
                <a:spcPct val="120000"/>
              </a:lnSpc>
            </a:pPr>
            <a:r>
              <a:rPr lang="fr-FR" dirty="0"/>
              <a:t>Divers : op. </a:t>
            </a:r>
            <a:r>
              <a:rPr lang="fr-FR" dirty="0" err="1"/>
              <a:t>cit</a:t>
            </a:r>
            <a:r>
              <a:rPr lang="fr-FR" dirty="0"/>
              <a:t>., sur, sans nom, s. l., disponible sur, vers, etc.</a:t>
            </a:r>
          </a:p>
          <a:p>
            <a:pPr lvl="1">
              <a:lnSpc>
                <a:spcPct val="120000"/>
              </a:lnSpc>
            </a:pPr>
            <a:r>
              <a:rPr lang="fr-FR" dirty="0"/>
              <a:t>Types de document</a:t>
            </a:r>
          </a:p>
          <a:p>
            <a:pPr lvl="1">
              <a:lnSpc>
                <a:spcPct val="120000"/>
              </a:lnSpc>
            </a:pPr>
            <a:r>
              <a:rPr lang="fr-FR" dirty="0"/>
              <a:t>Localisateurs : p.,  vol., volume, fig. figure, figures, etc.</a:t>
            </a:r>
          </a:p>
          <a:p>
            <a:pPr lvl="1">
              <a:lnSpc>
                <a:spcPct val="120000"/>
              </a:lnSpc>
            </a:pPr>
            <a:r>
              <a:rPr lang="fr-FR" dirty="0"/>
              <a:t>Rôles des personnes : interprète, </a:t>
            </a:r>
            <a:r>
              <a:rPr lang="fr-FR" dirty="0" err="1"/>
              <a:t>dir</a:t>
            </a:r>
            <a:r>
              <a:rPr lang="fr-FR" dirty="0"/>
              <a:t>., éd., etc.</a:t>
            </a:r>
          </a:p>
          <a:p>
            <a:pPr lvl="1">
              <a:lnSpc>
                <a:spcPct val="120000"/>
              </a:lnSpc>
            </a:pPr>
            <a:r>
              <a:rPr lang="fr-FR" dirty="0"/>
              <a:t>Mois, saisons</a:t>
            </a:r>
          </a:p>
          <a:p>
            <a:pPr lvl="1">
              <a:lnSpc>
                <a:spcPct val="120000"/>
              </a:lnSpc>
            </a:pPr>
            <a:r>
              <a:rPr lang="fr-FR" dirty="0"/>
              <a:t>Eres historiques</a:t>
            </a:r>
          </a:p>
          <a:p>
            <a:pPr lvl="1">
              <a:lnSpc>
                <a:spcPct val="120000"/>
              </a:lnSpc>
            </a:pPr>
            <a:r>
              <a:rPr lang="fr-FR" dirty="0"/>
              <a:t>Formes ordinales</a:t>
            </a:r>
          </a:p>
          <a:p>
            <a:pPr marL="0" indent="0">
              <a:lnSpc>
                <a:spcPct val="120000"/>
              </a:lnSpc>
              <a:buNone/>
            </a:pPr>
            <a:r>
              <a:rPr lang="fr-FR" dirty="0"/>
              <a:t>C’est également dans les fichiers </a:t>
            </a:r>
            <a:r>
              <a:rPr lang="fr-FR" dirty="0">
                <a:solidFill>
                  <a:schemeClr val="bg2">
                    <a:lumMod val="50000"/>
                  </a:schemeClr>
                </a:solidFill>
                <a:latin typeface="Noto Sans" panose="020B0502040504020204" pitchFamily="34"/>
                <a:ea typeface="Noto Sans" panose="020B0502040504020204" pitchFamily="34"/>
                <a:cs typeface="Noto Sans" panose="020B0502040504020204" pitchFamily="34"/>
              </a:rPr>
              <a:t>locales</a:t>
            </a:r>
            <a:r>
              <a:rPr lang="fr-FR" dirty="0"/>
              <a:t> qu’est configuré le format des dates, </a:t>
            </a:r>
            <a:r>
              <a:rPr lang="fr-FR" i="1" dirty="0"/>
              <a:t>i. e. </a:t>
            </a:r>
            <a:r>
              <a:rPr lang="fr-FR" dirty="0"/>
              <a:t>jour - mois - année en français </a:t>
            </a:r>
          </a:p>
          <a:p>
            <a:pPr marL="0" indent="0">
              <a:lnSpc>
                <a:spcPct val="120000"/>
              </a:lnSpc>
              <a:buNone/>
            </a:pPr>
            <a:endParaRPr lang="fr-FR" dirty="0"/>
          </a:p>
          <a:p>
            <a:pPr lvl="1">
              <a:lnSpc>
                <a:spcPct val="120000"/>
              </a:lnSpc>
            </a:pPr>
            <a:endParaRPr lang="fr-FR" dirty="0"/>
          </a:p>
        </p:txBody>
      </p:sp>
      <p:sp>
        <p:nvSpPr>
          <p:cNvPr id="4" name="Espace réservé du pied de page 3"/>
          <p:cNvSpPr>
            <a:spLocks noGrp="1"/>
          </p:cNvSpPr>
          <p:nvPr>
            <p:ph type="ftr" sz="quarter" idx="11"/>
          </p:nvPr>
        </p:nvSpPr>
        <p:spPr/>
        <p:txBody>
          <a:bodyPr/>
          <a:lstStyle/>
          <a:p>
            <a:r>
              <a:rPr lang="fr-FR"/>
              <a:t>Traduire Zotero - LibreABC - 2023</a:t>
            </a:r>
          </a:p>
        </p:txBody>
      </p:sp>
      <p:sp>
        <p:nvSpPr>
          <p:cNvPr id="5" name="Espace réservé du numéro de diapositive 4"/>
          <p:cNvSpPr>
            <a:spLocks noGrp="1"/>
          </p:cNvSpPr>
          <p:nvPr>
            <p:ph type="sldNum" sz="quarter" idx="12"/>
          </p:nvPr>
        </p:nvSpPr>
        <p:spPr/>
        <p:txBody>
          <a:bodyPr/>
          <a:lstStyle/>
          <a:p>
            <a:fld id="{99E13252-68E5-4994-B57B-B03F39B52C7D}" type="slidenum">
              <a:rPr lang="fr-FR" smtClean="0"/>
              <a:t>9</a:t>
            </a:fld>
            <a:endParaRPr lang="fr-FR"/>
          </a:p>
        </p:txBody>
      </p:sp>
    </p:spTree>
    <p:extLst>
      <p:ext uri="{BB962C8B-B14F-4D97-AF65-F5344CB8AC3E}">
        <p14:creationId xmlns:p14="http://schemas.microsoft.com/office/powerpoint/2010/main" val="192376754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OWER_USER_TAGS_ICONS" val=""/>
</p:tagLst>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2772</TotalTime>
  <Words>1613</Words>
  <Application>Microsoft Office PowerPoint</Application>
  <PresentationFormat>Grand écran</PresentationFormat>
  <Paragraphs>187</Paragraphs>
  <Slides>23</Slides>
  <Notes>6</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23</vt:i4>
      </vt:variant>
    </vt:vector>
  </HeadingPairs>
  <TitlesOfParts>
    <vt:vector size="29" baseType="lpstr">
      <vt:lpstr>Arial</vt:lpstr>
      <vt:lpstr>Calibri</vt:lpstr>
      <vt:lpstr>Corbel</vt:lpstr>
      <vt:lpstr>Noto Sans</vt:lpstr>
      <vt:lpstr>Tahoma</vt:lpstr>
      <vt:lpstr>Thème Office</vt:lpstr>
      <vt:lpstr>Zotero : contribuez! Traduire Zotero et sa documentation en français</vt:lpstr>
      <vt:lpstr>Programme</vt:lpstr>
      <vt:lpstr>Introduction</vt:lpstr>
      <vt:lpstr>Zotero en français : interface</vt:lpstr>
      <vt:lpstr>Zotero en français : interface</vt:lpstr>
      <vt:lpstr>Zotero en français : interface</vt:lpstr>
      <vt:lpstr>Zotero en français : interface</vt:lpstr>
      <vt:lpstr>Zotero en français : localisation CSL</vt:lpstr>
      <vt:lpstr>Zotero en français : localisation CSL</vt:lpstr>
      <vt:lpstr>Zotero en français : localisation CSL</vt:lpstr>
      <vt:lpstr>Zotero en français : documentation</vt:lpstr>
      <vt:lpstr>Du Wiki Zotero au MkDocs Zotero-fr : dates </vt:lpstr>
      <vt:lpstr>MkDocs Zotero-fr : aperçu</vt:lpstr>
      <vt:lpstr>Du Wiki Zotero au MkDocs Zotero-fr : choix </vt:lpstr>
      <vt:lpstr>Lost in translation : exemples</vt:lpstr>
      <vt:lpstr>Organisation du collectif de traduction</vt:lpstr>
      <vt:lpstr>Organisation du collectif de traduction</vt:lpstr>
      <vt:lpstr>Bilan et perspectives : bilan</vt:lpstr>
      <vt:lpstr>Bilan et perspectives : bilan</vt:lpstr>
      <vt:lpstr>Bilan et perspectives : bilan</vt:lpstr>
      <vt:lpstr>Bilan et perspectives : perspectives</vt:lpstr>
      <vt:lpstr>Bilan et perspectives : perspectives</vt:lpstr>
      <vt:lpstr>Merci pour votre attention</vt:lpstr>
    </vt:vector>
  </TitlesOfParts>
  <Company>Direction de la Documentation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LibreABC : ZoteroFR</dc:title>
  <dc:creator>Frédérique Flamerie De Lachapelle</dc:creator>
  <cp:lastModifiedBy>Frédérique Flamerie De Lachapelle</cp:lastModifiedBy>
  <cp:revision>166</cp:revision>
  <dcterms:created xsi:type="dcterms:W3CDTF">2021-04-30T15:31:12Z</dcterms:created>
  <dcterms:modified xsi:type="dcterms:W3CDTF">2023-09-01T06:28:00Z</dcterms:modified>
</cp:coreProperties>
</file>